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9"/>
  </p:notesMasterIdLst>
  <p:handoutMasterIdLst>
    <p:handoutMasterId r:id="rId20"/>
  </p:handoutMasterIdLst>
  <p:sldIdLst>
    <p:sldId id="257" r:id="rId2"/>
    <p:sldId id="259" r:id="rId3"/>
    <p:sldId id="258" r:id="rId4"/>
    <p:sldId id="282" r:id="rId5"/>
    <p:sldId id="261" r:id="rId6"/>
    <p:sldId id="265" r:id="rId7"/>
    <p:sldId id="266" r:id="rId8"/>
    <p:sldId id="268" r:id="rId9"/>
    <p:sldId id="267" r:id="rId10"/>
    <p:sldId id="269" r:id="rId11"/>
    <p:sldId id="270" r:id="rId12"/>
    <p:sldId id="272" r:id="rId13"/>
    <p:sldId id="274" r:id="rId14"/>
    <p:sldId id="278" r:id="rId15"/>
    <p:sldId id="277" r:id="rId16"/>
    <p:sldId id="264" r:id="rId17"/>
    <p:sldId id="276" r:id="rId1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CFD3C4-338E-41AE-9AAF-1B4B4FA84B2D}" v="26" dt="2024-05-30T18:57:10.120"/>
    <p1510:client id="{44908800-6966-49DD-A38A-94627CDDF239}" v="34" dt="2024-05-30T16:44:51.559"/>
    <p1510:client id="{A5CC5D2C-CAF1-4AB9-8F9F-9722D69C9D2F}" v="128" dt="2024-05-30T19:03:39.518"/>
    <p1510:client id="{B64A2251-36CA-415F-9163-637D92EFA207}" v="212" dt="2024-05-30T11:21:06.048"/>
    <p1510:client id="{B66DDAD0-666E-4491-A235-B77403E29B35}" v="194" dt="2024-05-30T10:44:48.307"/>
    <p1510:client id="{C892B41A-5E18-46AF-A9BE-C5C5A1ACF8D2}" v="70" dt="2024-05-30T19:20:43.196"/>
    <p1510:client id="{CE8864B4-8B55-45EB-9371-E0F7E2CD04A0}" v="169" dt="2024-05-30T18:54:32.046"/>
    <p1510:client id="{E4698AFD-2D16-4F02-89D4-9A6E82FEC5B9}" v="80" dt="2024-05-30T16:06:00.317"/>
    <p1510:client id="{FE120342-6439-4AA2-88CB-CCBA04080F99}" v="1" dt="2024-05-30T20:16:44.6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8DB5D7D5-6A1C-4ABC-8850-759A9D876047}">
      <dgm:prSet/>
      <dgm:spPr/>
      <dgm:t>
        <a:bodyPr rtlCol="0"/>
        <a:lstStyle/>
        <a:p>
          <a:pPr rtl="0"/>
          <a:r>
            <a:rPr lang="en-US" altLang="zh-CN">
              <a:latin typeface="Microsoft YaHei UI" panose="020B0503020204020204" pitchFamily="34" charset="-122"/>
              <a:ea typeface="Microsoft YaHei UI" panose="020B0503020204020204" pitchFamily="34" charset="-122"/>
            </a:rPr>
            <a:t>Move Robot</a:t>
          </a:r>
          <a:endParaRPr lang="zh-cn">
            <a:latin typeface="Microsoft YaHei UI" panose="020B0503020204020204" pitchFamily="34" charset="-122"/>
            <a:ea typeface="Microsoft YaHei UI" panose="020B0503020204020204" pitchFamily="34" charset="-122"/>
          </a:endParaRPr>
        </a:p>
      </dgm:t>
    </dgm:pt>
    <dgm:pt modelId="{D8874F40-D7B0-41DE-BB6F-A6014FEAB2D7}" type="parTrans" cxnId="{C5202EE1-10E9-4076-9D55-9E0CF8B152AF}">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BD6E0A2E-99C8-4F5A-971A-CD211D1099FF}" type="sibTrans" cxnId="{C5202EE1-10E9-4076-9D55-9E0CF8B152AF}">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96262926-A67D-4E4E-9515-5EBC67F0B634}">
      <dgm:prSet/>
      <dgm:spPr/>
      <dgm:t>
        <a:bodyPr rtlCol="0"/>
        <a:lstStyle/>
        <a:p>
          <a:pPr rtl="0"/>
          <a:r>
            <a:rPr lang="en-US" altLang="zh-CN">
              <a:latin typeface="Microsoft YaHei UI" panose="020B0503020204020204" pitchFamily="34" charset="-122"/>
              <a:ea typeface="Microsoft YaHei UI" panose="020B0503020204020204" pitchFamily="34" charset="-122"/>
            </a:rPr>
            <a:t>flood fill algorithm</a:t>
          </a:r>
        </a:p>
        <a:p>
          <a:pPr rtl="0"/>
          <a:r>
            <a:rPr lang="en-US" altLang="zh-CN">
              <a:latin typeface="Microsoft YaHei UI" panose="020B0503020204020204" pitchFamily="34" charset="-122"/>
              <a:ea typeface="Microsoft YaHei UI" panose="020B0503020204020204" pitchFamily="34" charset="-122"/>
            </a:rPr>
            <a:t>Solve maze</a:t>
          </a:r>
        </a:p>
        <a:p>
          <a:pPr rtl="0"/>
          <a:r>
            <a:rPr lang="en-US" altLang="zh-CN">
              <a:latin typeface="Microsoft YaHei UI" panose="020B0503020204020204" pitchFamily="34" charset="-122"/>
              <a:ea typeface="Microsoft YaHei UI" panose="020B0503020204020204" pitchFamily="34" charset="-122"/>
            </a:rPr>
            <a:t>Find the next direction cell</a:t>
          </a:r>
        </a:p>
      </dgm:t>
    </dgm:pt>
    <dgm:pt modelId="{EC74E552-C501-4B0E-9400-E8B410F53D50}" type="parTrans" cxnId="{8C5B110A-FBC3-4CBF-BED2-413E87D4DAD5}">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1DA7ACEB-F642-43C1-BCB5-F580B9B985B9}" type="sibTrans" cxnId="{8C5B110A-FBC3-4CBF-BED2-413E87D4DAD5}">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C5146535-FD3D-4589-98A3-623B8DA4B8DB}">
      <dgm:prSet/>
      <dgm:spPr/>
      <dgm:t>
        <a:bodyPr rtlCol="0"/>
        <a:lstStyle/>
        <a:p>
          <a:pPr rtl="0"/>
          <a:r>
            <a:rPr lang="en-US" altLang="zh-CN">
              <a:latin typeface="Microsoft YaHei UI" panose="020B0503020204020204" pitchFamily="34" charset="-122"/>
              <a:ea typeface="Microsoft YaHei UI" panose="020B0503020204020204" pitchFamily="34" charset="-122"/>
            </a:rPr>
            <a:t>Detect environment</a:t>
          </a:r>
          <a:endParaRPr lang="zh-cn">
            <a:latin typeface="Microsoft YaHei UI" panose="020B0503020204020204" pitchFamily="34" charset="-122"/>
            <a:ea typeface="Microsoft YaHei UI" panose="020B0503020204020204" pitchFamily="34" charset="-122"/>
          </a:endParaRPr>
        </a:p>
      </dgm:t>
    </dgm:pt>
    <dgm:pt modelId="{20848F78-EC70-4162-96CE-CC68006930F0}" type="parTrans" cxnId="{8EBF857E-7408-4941-91E4-293B0F59EEF7}">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7A3CCAF8-AC3A-401E-AEDD-44BBC1AA9C31}" type="sibTrans" cxnId="{8EBF857E-7408-4941-91E4-293B0F59EEF7}">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E80CA270-6C90-4E17-ACEA-46B56AD54DD1}">
      <dgm:prSet/>
      <dgm:spPr/>
      <dgm:t>
        <a:bodyPr rtlCol="0"/>
        <a:lstStyle/>
        <a:p>
          <a:pPr rtl="0"/>
          <a:r>
            <a:rPr lang="en-US" altLang="zh-CN">
              <a:latin typeface="Microsoft YaHei UI" panose="020B0503020204020204" pitchFamily="34" charset="-122"/>
              <a:ea typeface="Microsoft YaHei UI" panose="020B0503020204020204" pitchFamily="34" charset="-122"/>
            </a:rPr>
            <a:t>Detect walls around robot</a:t>
          </a:r>
        </a:p>
        <a:p>
          <a:pPr rtl="0"/>
          <a:r>
            <a:rPr lang="en-US" altLang="zh-CN">
              <a:latin typeface="Microsoft YaHei UI" panose="020B0503020204020204" pitchFamily="34" charset="-122"/>
              <a:ea typeface="Microsoft YaHei UI" panose="020B0503020204020204" pitchFamily="34" charset="-122"/>
            </a:rPr>
            <a:t>Align robot in middle</a:t>
          </a:r>
          <a:endParaRPr lang="zh-cn">
            <a:latin typeface="Microsoft YaHei UI" panose="020B0503020204020204" pitchFamily="34" charset="-122"/>
            <a:ea typeface="Microsoft YaHei UI" panose="020B0503020204020204" pitchFamily="34" charset="-122"/>
          </a:endParaRPr>
        </a:p>
      </dgm:t>
    </dgm:pt>
    <dgm:pt modelId="{7EEC8067-96EF-4BE0-8BE3-BA59ED78A31F}" type="parTrans" cxnId="{2DC28DF8-5C1B-4F53-A4C1-D5B63FB54BAF}">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1AFE46E5-6B07-4894-8ECB-21BD7E7B8AF1}" type="sibTrans" cxnId="{2DC28DF8-5C1B-4F53-A4C1-D5B63FB54BAF}">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09C152DA-7620-4852-8162-A77EC3609F3F}">
      <dgm:prSet/>
      <dgm:spPr/>
      <dgm:t>
        <a:bodyPr rtlCol="0"/>
        <a:lstStyle/>
        <a:p>
          <a:pPr rtl="0"/>
          <a:r>
            <a:rPr lang="en-US" altLang="zh-CN">
              <a:latin typeface="Microsoft YaHei UI" panose="020B0503020204020204" pitchFamily="34" charset="-122"/>
              <a:ea typeface="Microsoft YaHei UI" panose="020B0503020204020204" pitchFamily="34" charset="-122"/>
            </a:rPr>
            <a:t>Solve maze</a:t>
          </a:r>
          <a:endParaRPr lang="zh-cn">
            <a:latin typeface="Microsoft YaHei UI" panose="020B0503020204020204" pitchFamily="34" charset="-122"/>
            <a:ea typeface="Microsoft YaHei UI" panose="020B0503020204020204" pitchFamily="34" charset="-122"/>
          </a:endParaRPr>
        </a:p>
      </dgm:t>
    </dgm:pt>
    <dgm:pt modelId="{9F6D14C0-6C82-4CBD-8D6D-B0E117B6F2ED}" type="parTrans" cxnId="{23ECAC8B-17A4-4883-AA0E-06D66B7E788A}">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0AE8D36D-0F0F-4206-AE39-0A2D73987B68}" type="sibTrans" cxnId="{23ECAC8B-17A4-4883-AA0E-06D66B7E788A}">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6C8937BE-93F8-4DED-8538-1C601DAEBA66}">
      <dgm:prSet/>
      <dgm:spPr/>
      <dgm:t>
        <a:bodyPr rtlCol="0"/>
        <a:lstStyle/>
        <a:p>
          <a:pPr rtl="0"/>
          <a:r>
            <a:rPr lang="en-US" altLang="zh-CN">
              <a:latin typeface="Microsoft YaHei UI" panose="020B0503020204020204" pitchFamily="34" charset="-122"/>
              <a:ea typeface="Microsoft YaHei UI" panose="020B0503020204020204" pitchFamily="34" charset="-122"/>
            </a:rPr>
            <a:t>Map scene to maze matrix</a:t>
          </a:r>
        </a:p>
        <a:p>
          <a:pPr rtl="0"/>
          <a:r>
            <a:rPr lang="en-US" altLang="zh-CN">
              <a:latin typeface="Microsoft YaHei UI" panose="020B0503020204020204" pitchFamily="34" charset="-122"/>
              <a:ea typeface="Microsoft YaHei UI" panose="020B0503020204020204" pitchFamily="34" charset="-122"/>
            </a:rPr>
            <a:t>Locate robot current cell</a:t>
          </a:r>
        </a:p>
        <a:p>
          <a:pPr rtl="0"/>
          <a:r>
            <a:rPr lang="en-US" altLang="zh-CN">
              <a:latin typeface="Microsoft YaHei UI" panose="020B0503020204020204" pitchFamily="34" charset="-122"/>
              <a:ea typeface="Microsoft YaHei UI" panose="020B0503020204020204" pitchFamily="34" charset="-122"/>
            </a:rPr>
            <a:t>Move robot to next cell</a:t>
          </a:r>
          <a:endParaRPr lang="zh-cn">
            <a:latin typeface="Microsoft YaHei UI" panose="020B0503020204020204" pitchFamily="34" charset="-122"/>
            <a:ea typeface="Microsoft YaHei UI" panose="020B0503020204020204" pitchFamily="34" charset="-122"/>
          </a:endParaRPr>
        </a:p>
      </dgm:t>
    </dgm:pt>
    <dgm:pt modelId="{77D169C6-D77F-456D-B18B-D7BE016AD87A}" type="parTrans" cxnId="{FAA8D3DD-12E8-457D-9144-B037C5678347}">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A97BE953-FA9D-4BA6-A92C-494DB1F3BA59}" type="sibTrans" cxnId="{FAA8D3DD-12E8-457D-9144-B037C5678347}">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custLinFactX="20104" custLinFactNeighborX="100000" custLinFactNeighborY="571">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custLinFactX="-20104" custLinFactNeighborX="-100000" custLinFactNeighborY="-571">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A84158-4FC5-405C-A66F-F4E624B8C0E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5048108-874A-4E6D-B339-ABE96E79FA64}">
      <dgm:prSet/>
      <dgm:spPr/>
      <dgm:t>
        <a:bodyPr/>
        <a:lstStyle/>
        <a:p>
          <a:r>
            <a:rPr lang="en-US"/>
            <a:t>Where are we?</a:t>
          </a:r>
        </a:p>
      </dgm:t>
    </dgm:pt>
    <dgm:pt modelId="{37366A34-4CFD-4927-B204-3489E41364D7}" type="parTrans" cxnId="{FA070DA8-5AD4-4304-9089-45642FFDBEC9}">
      <dgm:prSet/>
      <dgm:spPr/>
      <dgm:t>
        <a:bodyPr/>
        <a:lstStyle/>
        <a:p>
          <a:endParaRPr lang="en-US"/>
        </a:p>
      </dgm:t>
    </dgm:pt>
    <dgm:pt modelId="{D3149292-448C-43EF-BE8F-B7DEB6C51A1B}" type="sibTrans" cxnId="{FA070DA8-5AD4-4304-9089-45642FFDBEC9}">
      <dgm:prSet/>
      <dgm:spPr/>
      <dgm:t>
        <a:bodyPr/>
        <a:lstStyle/>
        <a:p>
          <a:endParaRPr lang="en-US"/>
        </a:p>
      </dgm:t>
    </dgm:pt>
    <dgm:pt modelId="{24B926CC-0CEE-4E74-85A4-CD4199FABB14}">
      <dgm:prSet/>
      <dgm:spPr/>
      <dgm:t>
        <a:bodyPr/>
        <a:lstStyle/>
        <a:p>
          <a:r>
            <a:rPr lang="en-US"/>
            <a:t>Move to next cell</a:t>
          </a:r>
        </a:p>
      </dgm:t>
    </dgm:pt>
    <dgm:pt modelId="{DA275005-5000-459E-A033-F706756E113A}" type="parTrans" cxnId="{3E625277-3C4C-4401-A824-7C3C50720ABD}">
      <dgm:prSet/>
      <dgm:spPr/>
      <dgm:t>
        <a:bodyPr/>
        <a:lstStyle/>
        <a:p>
          <a:endParaRPr lang="en-US"/>
        </a:p>
      </dgm:t>
    </dgm:pt>
    <dgm:pt modelId="{CBEA51C2-BF04-4AE1-980B-D121C9890F5B}" type="sibTrans" cxnId="{3E625277-3C4C-4401-A824-7C3C50720ABD}">
      <dgm:prSet/>
      <dgm:spPr/>
      <dgm:t>
        <a:bodyPr/>
        <a:lstStyle/>
        <a:p>
          <a:endParaRPr lang="en-US"/>
        </a:p>
      </dgm:t>
    </dgm:pt>
    <dgm:pt modelId="{F3D4E050-D44E-49D2-AE49-01DA9A2DF014}" type="pres">
      <dgm:prSet presAssocID="{57A84158-4FC5-405C-A66F-F4E624B8C0EC}" presName="root" presStyleCnt="0">
        <dgm:presLayoutVars>
          <dgm:dir/>
          <dgm:resizeHandles val="exact"/>
        </dgm:presLayoutVars>
      </dgm:prSet>
      <dgm:spPr/>
    </dgm:pt>
    <dgm:pt modelId="{2FDE90C3-CD1D-4335-BAA8-A1E8AAC8B176}" type="pres">
      <dgm:prSet presAssocID="{25048108-874A-4E6D-B339-ABE96E79FA64}" presName="compNode" presStyleCnt="0"/>
      <dgm:spPr/>
    </dgm:pt>
    <dgm:pt modelId="{D94CF7B0-0448-4FE3-A297-9E50B8F7183B}" type="pres">
      <dgm:prSet presAssocID="{25048108-874A-4E6D-B339-ABE96E79FA64}" presName="bgRect" presStyleLbl="bgShp" presStyleIdx="0" presStyleCnt="2"/>
      <dgm:spPr/>
    </dgm:pt>
    <dgm:pt modelId="{75123707-1EDB-4BFF-BDC9-DB4C6A489DBC}" type="pres">
      <dgm:prSet presAssocID="{25048108-874A-4E6D-B339-ABE96E79FA6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35489CE1-0530-4DFE-9B8D-F31E0DE92225}" type="pres">
      <dgm:prSet presAssocID="{25048108-874A-4E6D-B339-ABE96E79FA64}" presName="spaceRect" presStyleCnt="0"/>
      <dgm:spPr/>
    </dgm:pt>
    <dgm:pt modelId="{785C301B-F7EB-4C1F-9D3F-AD3C870F9776}" type="pres">
      <dgm:prSet presAssocID="{25048108-874A-4E6D-B339-ABE96E79FA64}" presName="parTx" presStyleLbl="revTx" presStyleIdx="0" presStyleCnt="2">
        <dgm:presLayoutVars>
          <dgm:chMax val="0"/>
          <dgm:chPref val="0"/>
        </dgm:presLayoutVars>
      </dgm:prSet>
      <dgm:spPr/>
    </dgm:pt>
    <dgm:pt modelId="{2364A645-3342-41C5-ABC9-EC7943606AD8}" type="pres">
      <dgm:prSet presAssocID="{D3149292-448C-43EF-BE8F-B7DEB6C51A1B}" presName="sibTrans" presStyleCnt="0"/>
      <dgm:spPr/>
    </dgm:pt>
    <dgm:pt modelId="{5AF69C0E-310A-408D-9BBF-04DD6C608DA1}" type="pres">
      <dgm:prSet presAssocID="{24B926CC-0CEE-4E74-85A4-CD4199FABB14}" presName="compNode" presStyleCnt="0"/>
      <dgm:spPr/>
    </dgm:pt>
    <dgm:pt modelId="{847FAA15-C57D-4574-86BF-2D197A1F6A01}" type="pres">
      <dgm:prSet presAssocID="{24B926CC-0CEE-4E74-85A4-CD4199FABB14}" presName="bgRect" presStyleLbl="bgShp" presStyleIdx="1" presStyleCnt="2"/>
      <dgm:spPr/>
    </dgm:pt>
    <dgm:pt modelId="{313EEA6B-8080-47F1-BC1E-F17000734DDE}" type="pres">
      <dgm:prSet presAssocID="{24B926CC-0CEE-4E74-85A4-CD4199FABB1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e Arrow: Straight"/>
        </a:ext>
      </dgm:extLst>
    </dgm:pt>
    <dgm:pt modelId="{A25A0AB4-F694-4D9D-B60C-716B890C6674}" type="pres">
      <dgm:prSet presAssocID="{24B926CC-0CEE-4E74-85A4-CD4199FABB14}" presName="spaceRect" presStyleCnt="0"/>
      <dgm:spPr/>
    </dgm:pt>
    <dgm:pt modelId="{AC48B9C2-9357-4AAC-B08A-765BAB079EA7}" type="pres">
      <dgm:prSet presAssocID="{24B926CC-0CEE-4E74-85A4-CD4199FABB14}" presName="parTx" presStyleLbl="revTx" presStyleIdx="1" presStyleCnt="2">
        <dgm:presLayoutVars>
          <dgm:chMax val="0"/>
          <dgm:chPref val="0"/>
        </dgm:presLayoutVars>
      </dgm:prSet>
      <dgm:spPr/>
    </dgm:pt>
  </dgm:ptLst>
  <dgm:cxnLst>
    <dgm:cxn modelId="{6A91FE6F-AD6A-47D2-8F3C-2488E01F7CE5}" type="presOf" srcId="{25048108-874A-4E6D-B339-ABE96E79FA64}" destId="{785C301B-F7EB-4C1F-9D3F-AD3C870F9776}" srcOrd="0" destOrd="0" presId="urn:microsoft.com/office/officeart/2018/2/layout/IconVerticalSolidList"/>
    <dgm:cxn modelId="{3E625277-3C4C-4401-A824-7C3C50720ABD}" srcId="{57A84158-4FC5-405C-A66F-F4E624B8C0EC}" destId="{24B926CC-0CEE-4E74-85A4-CD4199FABB14}" srcOrd="1" destOrd="0" parTransId="{DA275005-5000-459E-A033-F706756E113A}" sibTransId="{CBEA51C2-BF04-4AE1-980B-D121C9890F5B}"/>
    <dgm:cxn modelId="{5AFCE9A6-00E4-4A2D-8C3A-1D6113A152BF}" type="presOf" srcId="{57A84158-4FC5-405C-A66F-F4E624B8C0EC}" destId="{F3D4E050-D44E-49D2-AE49-01DA9A2DF014}" srcOrd="0" destOrd="0" presId="urn:microsoft.com/office/officeart/2018/2/layout/IconVerticalSolidList"/>
    <dgm:cxn modelId="{FA070DA8-5AD4-4304-9089-45642FFDBEC9}" srcId="{57A84158-4FC5-405C-A66F-F4E624B8C0EC}" destId="{25048108-874A-4E6D-B339-ABE96E79FA64}" srcOrd="0" destOrd="0" parTransId="{37366A34-4CFD-4927-B204-3489E41364D7}" sibTransId="{D3149292-448C-43EF-BE8F-B7DEB6C51A1B}"/>
    <dgm:cxn modelId="{575A14FE-E481-4DE3-998E-E48A98A33B93}" type="presOf" srcId="{24B926CC-0CEE-4E74-85A4-CD4199FABB14}" destId="{AC48B9C2-9357-4AAC-B08A-765BAB079EA7}" srcOrd="0" destOrd="0" presId="urn:microsoft.com/office/officeart/2018/2/layout/IconVerticalSolidList"/>
    <dgm:cxn modelId="{6FA9CDF4-34CA-44AD-97E7-77321E3FFAF8}" type="presParOf" srcId="{F3D4E050-D44E-49D2-AE49-01DA9A2DF014}" destId="{2FDE90C3-CD1D-4335-BAA8-A1E8AAC8B176}" srcOrd="0" destOrd="0" presId="urn:microsoft.com/office/officeart/2018/2/layout/IconVerticalSolidList"/>
    <dgm:cxn modelId="{9CDB7BEC-F507-4E8F-BAEC-9B9271FEDB0A}" type="presParOf" srcId="{2FDE90C3-CD1D-4335-BAA8-A1E8AAC8B176}" destId="{D94CF7B0-0448-4FE3-A297-9E50B8F7183B}" srcOrd="0" destOrd="0" presId="urn:microsoft.com/office/officeart/2018/2/layout/IconVerticalSolidList"/>
    <dgm:cxn modelId="{62CE839B-2EFB-411B-8F0B-79E90C58898D}" type="presParOf" srcId="{2FDE90C3-CD1D-4335-BAA8-A1E8AAC8B176}" destId="{75123707-1EDB-4BFF-BDC9-DB4C6A489DBC}" srcOrd="1" destOrd="0" presId="urn:microsoft.com/office/officeart/2018/2/layout/IconVerticalSolidList"/>
    <dgm:cxn modelId="{2AB2A42C-0F66-4D50-9C00-307E18709F09}" type="presParOf" srcId="{2FDE90C3-CD1D-4335-BAA8-A1E8AAC8B176}" destId="{35489CE1-0530-4DFE-9B8D-F31E0DE92225}" srcOrd="2" destOrd="0" presId="urn:microsoft.com/office/officeart/2018/2/layout/IconVerticalSolidList"/>
    <dgm:cxn modelId="{8232ED9B-A818-4AA4-ADF2-46C2AF420CAD}" type="presParOf" srcId="{2FDE90C3-CD1D-4335-BAA8-A1E8AAC8B176}" destId="{785C301B-F7EB-4C1F-9D3F-AD3C870F9776}" srcOrd="3" destOrd="0" presId="urn:microsoft.com/office/officeart/2018/2/layout/IconVerticalSolidList"/>
    <dgm:cxn modelId="{D7E1CAB2-EC9E-46E8-95AD-78EBE0F29CC1}" type="presParOf" srcId="{F3D4E050-D44E-49D2-AE49-01DA9A2DF014}" destId="{2364A645-3342-41C5-ABC9-EC7943606AD8}" srcOrd="1" destOrd="0" presId="urn:microsoft.com/office/officeart/2018/2/layout/IconVerticalSolidList"/>
    <dgm:cxn modelId="{DF98F998-AD1D-45E5-9122-6043BAC979D5}" type="presParOf" srcId="{F3D4E050-D44E-49D2-AE49-01DA9A2DF014}" destId="{5AF69C0E-310A-408D-9BBF-04DD6C608DA1}" srcOrd="2" destOrd="0" presId="urn:microsoft.com/office/officeart/2018/2/layout/IconVerticalSolidList"/>
    <dgm:cxn modelId="{894B40DF-F47E-495F-8CEB-E266901DE95C}" type="presParOf" srcId="{5AF69C0E-310A-408D-9BBF-04DD6C608DA1}" destId="{847FAA15-C57D-4574-86BF-2D197A1F6A01}" srcOrd="0" destOrd="0" presId="urn:microsoft.com/office/officeart/2018/2/layout/IconVerticalSolidList"/>
    <dgm:cxn modelId="{59683875-ED6F-4F50-B433-63D7CA074E07}" type="presParOf" srcId="{5AF69C0E-310A-408D-9BBF-04DD6C608DA1}" destId="{313EEA6B-8080-47F1-BC1E-F17000734DDE}" srcOrd="1" destOrd="0" presId="urn:microsoft.com/office/officeart/2018/2/layout/IconVerticalSolidList"/>
    <dgm:cxn modelId="{296B19DE-41E1-40D5-A947-4029EE25C896}" type="presParOf" srcId="{5AF69C0E-310A-408D-9BBF-04DD6C608DA1}" destId="{A25A0AB4-F694-4D9D-B60C-716B890C6674}" srcOrd="2" destOrd="0" presId="urn:microsoft.com/office/officeart/2018/2/layout/IconVerticalSolidList"/>
    <dgm:cxn modelId="{E2D51B14-21E0-4009-96B6-503644EA7ECC}" type="presParOf" srcId="{5AF69C0E-310A-408D-9BBF-04DD6C608DA1}" destId="{AC48B9C2-9357-4AAC-B08A-765BAB079EA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en-US" altLang="zh-CN" sz="1100" kern="1200">
              <a:latin typeface="Microsoft YaHei UI" panose="020B0503020204020204" pitchFamily="34" charset="-122"/>
              <a:ea typeface="Microsoft YaHei UI" panose="020B0503020204020204" pitchFamily="34" charset="-122"/>
            </a:rPr>
            <a:t>Move Robot</a:t>
          </a:r>
          <a:endParaRPr lang="zh-cn" sz="1100" kern="1200">
            <a:latin typeface="Microsoft YaHei UI" panose="020B0503020204020204" pitchFamily="34" charset="-122"/>
            <a:ea typeface="Microsoft YaHei UI" panose="020B0503020204020204" pitchFamily="34" charset="-122"/>
          </a:endParaRPr>
        </a:p>
      </dsp:txBody>
      <dsp:txXfrm rot="5400000">
        <a:off x="1024869" y="1652943"/>
        <a:ext cx="2987491" cy="327900"/>
      </dsp:txXfrm>
    </dsp:sp>
    <dsp:sp modelId="{5A1B764B-0DC5-47CD-BDEA-9E67799496EC}">
      <dsp:nvSpPr>
        <dsp:cNvPr id="0" name=""/>
        <dsp:cNvSpPr/>
      </dsp:nvSpPr>
      <dsp:spPr>
        <a:xfrm>
          <a:off x="6021055" y="7262"/>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en-US" altLang="zh-CN" sz="1100" kern="1200">
              <a:latin typeface="Microsoft YaHei UI" panose="020B0503020204020204" pitchFamily="34" charset="-122"/>
              <a:ea typeface="Microsoft YaHei UI" panose="020B0503020204020204" pitchFamily="34" charset="-122"/>
            </a:rPr>
            <a:t>flood fill algorithm</a:t>
          </a:r>
        </a:p>
        <a:p>
          <a:pPr marL="0" lvl="0" indent="0" algn="ctr" defTabSz="488950" rtl="0">
            <a:lnSpc>
              <a:spcPct val="90000"/>
            </a:lnSpc>
            <a:spcBef>
              <a:spcPct val="0"/>
            </a:spcBef>
            <a:spcAft>
              <a:spcPct val="35000"/>
            </a:spcAft>
            <a:buNone/>
          </a:pPr>
          <a:r>
            <a:rPr lang="en-US" altLang="zh-CN" sz="1100" kern="1200">
              <a:latin typeface="Microsoft YaHei UI" panose="020B0503020204020204" pitchFamily="34" charset="-122"/>
              <a:ea typeface="Microsoft YaHei UI" panose="020B0503020204020204" pitchFamily="34" charset="-122"/>
            </a:rPr>
            <a:t>Solve maze</a:t>
          </a:r>
        </a:p>
        <a:p>
          <a:pPr marL="0" lvl="0" indent="0" algn="ctr" defTabSz="488950" rtl="0">
            <a:lnSpc>
              <a:spcPct val="90000"/>
            </a:lnSpc>
            <a:spcBef>
              <a:spcPct val="0"/>
            </a:spcBef>
            <a:spcAft>
              <a:spcPct val="35000"/>
            </a:spcAft>
            <a:buNone/>
          </a:pPr>
          <a:r>
            <a:rPr lang="en-US" altLang="zh-CN" sz="1100" kern="1200">
              <a:latin typeface="Microsoft YaHei UI" panose="020B0503020204020204" pitchFamily="34" charset="-122"/>
              <a:ea typeface="Microsoft YaHei UI" panose="020B0503020204020204" pitchFamily="34" charset="-122"/>
            </a:rPr>
            <a:t>Find the next direction cell</a:t>
          </a:r>
        </a:p>
      </dsp:txBody>
      <dsp:txXfrm>
        <a:off x="6021055" y="7262"/>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en-US" altLang="zh-CN" sz="1100" kern="1200">
              <a:latin typeface="Microsoft YaHei UI" panose="020B0503020204020204" pitchFamily="34" charset="-122"/>
              <a:ea typeface="Microsoft YaHei UI" panose="020B0503020204020204" pitchFamily="34" charset="-122"/>
            </a:rPr>
            <a:t>Detect environment</a:t>
          </a:r>
          <a:endParaRPr lang="zh-cn" sz="1100" kern="1200">
            <a:latin typeface="Microsoft YaHei UI" panose="020B0503020204020204" pitchFamily="34" charset="-122"/>
            <a:ea typeface="Microsoft YaHei UI" panose="020B0503020204020204" pitchFamily="34" charset="-122"/>
          </a:endParaRP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en-US" altLang="zh-CN" sz="1100" kern="1200">
              <a:latin typeface="Microsoft YaHei UI" panose="020B0503020204020204" pitchFamily="34" charset="-122"/>
              <a:ea typeface="Microsoft YaHei UI" panose="020B0503020204020204" pitchFamily="34" charset="-122"/>
            </a:rPr>
            <a:t>Detect walls around robot</a:t>
          </a:r>
        </a:p>
        <a:p>
          <a:pPr marL="0" lvl="0" indent="0" algn="ctr" defTabSz="488950" rtl="0">
            <a:lnSpc>
              <a:spcPct val="90000"/>
            </a:lnSpc>
            <a:spcBef>
              <a:spcPct val="0"/>
            </a:spcBef>
            <a:spcAft>
              <a:spcPct val="35000"/>
            </a:spcAft>
            <a:buNone/>
          </a:pPr>
          <a:r>
            <a:rPr lang="en-US" altLang="zh-CN" sz="1100" kern="1200">
              <a:latin typeface="Microsoft YaHei UI" panose="020B0503020204020204" pitchFamily="34" charset="-122"/>
              <a:ea typeface="Microsoft YaHei UI" panose="020B0503020204020204" pitchFamily="34" charset="-122"/>
            </a:rPr>
            <a:t>Align robot in middle</a:t>
          </a:r>
          <a:endParaRPr lang="zh-cn" sz="1100" kern="1200">
            <a:latin typeface="Microsoft YaHei UI" panose="020B0503020204020204" pitchFamily="34" charset="-122"/>
            <a:ea typeface="Microsoft YaHei UI" panose="020B0503020204020204" pitchFamily="34" charset="-122"/>
          </a:endParaRP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en-US" altLang="zh-CN" sz="1100" kern="1200">
              <a:latin typeface="Microsoft YaHei UI" panose="020B0503020204020204" pitchFamily="34" charset="-122"/>
              <a:ea typeface="Microsoft YaHei UI" panose="020B0503020204020204" pitchFamily="34" charset="-122"/>
            </a:rPr>
            <a:t>Solve maze</a:t>
          </a:r>
          <a:endParaRPr lang="zh-cn" sz="1100" kern="1200">
            <a:latin typeface="Microsoft YaHei UI" panose="020B0503020204020204" pitchFamily="34" charset="-122"/>
            <a:ea typeface="Microsoft YaHei UI" panose="020B0503020204020204" pitchFamily="34" charset="-122"/>
          </a:endParaRPr>
        </a:p>
      </dsp:txBody>
      <dsp:txXfrm rot="-5400000">
        <a:off x="7017591" y="1652943"/>
        <a:ext cx="2987491" cy="327900"/>
      </dsp:txXfrm>
    </dsp:sp>
    <dsp:sp modelId="{B4723E2A-4FF1-452A-BD25-8EC364F15A6F}">
      <dsp:nvSpPr>
        <dsp:cNvPr id="0" name=""/>
        <dsp:cNvSpPr/>
      </dsp:nvSpPr>
      <dsp:spPr>
        <a:xfrm>
          <a:off x="17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en-US" altLang="zh-CN" sz="1100" kern="1200">
              <a:latin typeface="Microsoft YaHei UI" panose="020B0503020204020204" pitchFamily="34" charset="-122"/>
              <a:ea typeface="Microsoft YaHei UI" panose="020B0503020204020204" pitchFamily="34" charset="-122"/>
            </a:rPr>
            <a:t>Map scene to maze matrix</a:t>
          </a:r>
        </a:p>
        <a:p>
          <a:pPr marL="0" lvl="0" indent="0" algn="ctr" defTabSz="488950" rtl="0">
            <a:lnSpc>
              <a:spcPct val="90000"/>
            </a:lnSpc>
            <a:spcBef>
              <a:spcPct val="0"/>
            </a:spcBef>
            <a:spcAft>
              <a:spcPct val="35000"/>
            </a:spcAft>
            <a:buNone/>
          </a:pPr>
          <a:r>
            <a:rPr lang="en-US" altLang="zh-CN" sz="1100" kern="1200">
              <a:latin typeface="Microsoft YaHei UI" panose="020B0503020204020204" pitchFamily="34" charset="-122"/>
              <a:ea typeface="Microsoft YaHei UI" panose="020B0503020204020204" pitchFamily="34" charset="-122"/>
            </a:rPr>
            <a:t>Locate robot current cell</a:t>
          </a:r>
        </a:p>
        <a:p>
          <a:pPr marL="0" lvl="0" indent="0" algn="ctr" defTabSz="488950" rtl="0">
            <a:lnSpc>
              <a:spcPct val="90000"/>
            </a:lnSpc>
            <a:spcBef>
              <a:spcPct val="0"/>
            </a:spcBef>
            <a:spcAft>
              <a:spcPct val="35000"/>
            </a:spcAft>
            <a:buNone/>
          </a:pPr>
          <a:r>
            <a:rPr lang="en-US" altLang="zh-CN" sz="1100" kern="1200">
              <a:latin typeface="Microsoft YaHei UI" panose="020B0503020204020204" pitchFamily="34" charset="-122"/>
              <a:ea typeface="Microsoft YaHei UI" panose="020B0503020204020204" pitchFamily="34" charset="-122"/>
            </a:rPr>
            <a:t>Move robot to next cell</a:t>
          </a:r>
          <a:endParaRPr lang="zh-cn" sz="1100" kern="1200">
            <a:latin typeface="Microsoft YaHei UI" panose="020B0503020204020204" pitchFamily="34" charset="-122"/>
            <a:ea typeface="Microsoft YaHei UI" panose="020B0503020204020204" pitchFamily="34" charset="-122"/>
          </a:endParaRPr>
        </a:p>
      </dsp:txBody>
      <dsp:txXfrm>
        <a:off x="17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CF7B0-0448-4FE3-A297-9E50B8F7183B}">
      <dsp:nvSpPr>
        <dsp:cNvPr id="0" name=""/>
        <dsp:cNvSpPr/>
      </dsp:nvSpPr>
      <dsp:spPr>
        <a:xfrm>
          <a:off x="0" y="756960"/>
          <a:ext cx="6650991" cy="13974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23707-1EDB-4BFF-BDC9-DB4C6A489DBC}">
      <dsp:nvSpPr>
        <dsp:cNvPr id="0" name=""/>
        <dsp:cNvSpPr/>
      </dsp:nvSpPr>
      <dsp:spPr>
        <a:xfrm>
          <a:off x="422733" y="1071389"/>
          <a:ext cx="768605" cy="7686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5C301B-F7EB-4C1F-9D3F-AD3C870F9776}">
      <dsp:nvSpPr>
        <dsp:cNvPr id="0" name=""/>
        <dsp:cNvSpPr/>
      </dsp:nvSpPr>
      <dsp:spPr>
        <a:xfrm>
          <a:off x="1614071" y="756960"/>
          <a:ext cx="5036919" cy="139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898" tIns="147898" rIns="147898" bIns="147898" numCol="1" spcCol="1270" anchor="ctr" anchorCtr="0">
          <a:noAutofit/>
        </a:bodyPr>
        <a:lstStyle/>
        <a:p>
          <a:pPr marL="0" lvl="0" indent="0" algn="l" defTabSz="1111250">
            <a:lnSpc>
              <a:spcPct val="90000"/>
            </a:lnSpc>
            <a:spcBef>
              <a:spcPct val="0"/>
            </a:spcBef>
            <a:spcAft>
              <a:spcPct val="35000"/>
            </a:spcAft>
            <a:buNone/>
          </a:pPr>
          <a:r>
            <a:rPr lang="en-US" sz="2500" kern="1200"/>
            <a:t>Where are we?</a:t>
          </a:r>
        </a:p>
      </dsp:txBody>
      <dsp:txXfrm>
        <a:off x="1614071" y="756960"/>
        <a:ext cx="5036919" cy="1397464"/>
      </dsp:txXfrm>
    </dsp:sp>
    <dsp:sp modelId="{847FAA15-C57D-4574-86BF-2D197A1F6A01}">
      <dsp:nvSpPr>
        <dsp:cNvPr id="0" name=""/>
        <dsp:cNvSpPr/>
      </dsp:nvSpPr>
      <dsp:spPr>
        <a:xfrm>
          <a:off x="0" y="2503791"/>
          <a:ext cx="6650991" cy="13974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EEA6B-8080-47F1-BC1E-F17000734DDE}">
      <dsp:nvSpPr>
        <dsp:cNvPr id="0" name=""/>
        <dsp:cNvSpPr/>
      </dsp:nvSpPr>
      <dsp:spPr>
        <a:xfrm>
          <a:off x="422733" y="2818220"/>
          <a:ext cx="768605" cy="7686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48B9C2-9357-4AAC-B08A-765BAB079EA7}">
      <dsp:nvSpPr>
        <dsp:cNvPr id="0" name=""/>
        <dsp:cNvSpPr/>
      </dsp:nvSpPr>
      <dsp:spPr>
        <a:xfrm>
          <a:off x="1614071" y="2503791"/>
          <a:ext cx="5036919" cy="139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898" tIns="147898" rIns="147898" bIns="147898" numCol="1" spcCol="1270" anchor="ctr" anchorCtr="0">
          <a:noAutofit/>
        </a:bodyPr>
        <a:lstStyle/>
        <a:p>
          <a:pPr marL="0" lvl="0" indent="0" algn="l" defTabSz="1111250">
            <a:lnSpc>
              <a:spcPct val="90000"/>
            </a:lnSpc>
            <a:spcBef>
              <a:spcPct val="0"/>
            </a:spcBef>
            <a:spcAft>
              <a:spcPct val="35000"/>
            </a:spcAft>
            <a:buNone/>
          </a:pPr>
          <a:r>
            <a:rPr lang="en-US" sz="2500" kern="1200"/>
            <a:t>Move to next cell</a:t>
          </a:r>
        </a:p>
      </dsp:txBody>
      <dsp:txXfrm>
        <a:off x="1614071" y="2503791"/>
        <a:ext cx="5036919" cy="1397464"/>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2024/5/30</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2024/5/30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2024/5/30</a:t>
            </a:fld>
            <a:endParaRPr lang="en-US"/>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2024/5/30</a:t>
            </a:fld>
            <a:endParaRPr lang="en-US"/>
          </a:p>
        </p:txBody>
      </p:sp>
      <p:sp>
        <p:nvSpPr>
          <p:cNvPr id="5" name="页脚占位符 4"/>
          <p:cNvSpPr>
            <a:spLocks noGrp="1"/>
          </p:cNvSpPr>
          <p:nvPr>
            <p:ph type="ftr" sz="quarter" idx="11"/>
          </p:nvPr>
        </p:nvSpPr>
        <p:spPr/>
        <p:txBody>
          <a:bodyPr rtlCol="0"/>
          <a:lstStyle/>
          <a:p>
            <a:pPr rtl="0"/>
            <a:endParaRPr lang="en-US"/>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2024/5/30</a:t>
            </a:fld>
            <a:endParaRPr lang="en-US"/>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2024/5/30</a:t>
            </a:fld>
            <a:endParaRPr lang="en-US"/>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2024/5/30</a:t>
            </a:fld>
            <a:endParaRPr lang="en-US"/>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2024/5/30</a:t>
            </a:fld>
            <a:endParaRPr lang="en-US"/>
          </a:p>
        </p:txBody>
      </p:sp>
      <p:sp>
        <p:nvSpPr>
          <p:cNvPr id="6" name="页脚占位符 5"/>
          <p:cNvSpPr>
            <a:spLocks noGrp="1"/>
          </p:cNvSpPr>
          <p:nvPr>
            <p:ph type="ftr" sz="quarter" idx="11"/>
          </p:nvPr>
        </p:nvSpPr>
        <p:spPr/>
        <p:txBody>
          <a:bodyPr rtlCol="0"/>
          <a:lstStyle/>
          <a:p>
            <a:pPr rtl="0"/>
            <a:endParaRPr lang="en-US"/>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2024/5/30</a:t>
            </a:fld>
            <a:endParaRPr lang="en-US"/>
          </a:p>
        </p:txBody>
      </p:sp>
      <p:sp>
        <p:nvSpPr>
          <p:cNvPr id="8" name="页脚占位符 7"/>
          <p:cNvSpPr>
            <a:spLocks noGrp="1"/>
          </p:cNvSpPr>
          <p:nvPr>
            <p:ph type="ftr" sz="quarter" idx="11"/>
          </p:nvPr>
        </p:nvSpPr>
        <p:spPr/>
        <p:txBody>
          <a:bodyPr rtlCol="0"/>
          <a:lstStyle/>
          <a:p>
            <a:pPr rtl="0"/>
            <a:endParaRPr lang="en-US"/>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2024/5/30</a:t>
            </a:fld>
            <a:endParaRPr lang="en-US"/>
          </a:p>
        </p:txBody>
      </p:sp>
      <p:sp>
        <p:nvSpPr>
          <p:cNvPr id="4" name="页脚占位符 3"/>
          <p:cNvSpPr>
            <a:spLocks noGrp="1"/>
          </p:cNvSpPr>
          <p:nvPr>
            <p:ph type="ftr" sz="quarter" idx="11"/>
          </p:nvPr>
        </p:nvSpPr>
        <p:spPr/>
        <p:txBody>
          <a:bodyPr rtlCol="0"/>
          <a:lstStyle/>
          <a:p>
            <a:pPr rtl="0"/>
            <a:endParaRPr lang="en-US"/>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2024/5/30</a:t>
            </a:fld>
            <a:endParaRPr lang="en-US"/>
          </a:p>
        </p:txBody>
      </p:sp>
      <p:sp>
        <p:nvSpPr>
          <p:cNvPr id="3" name="页脚占位符 2"/>
          <p:cNvSpPr>
            <a:spLocks noGrp="1"/>
          </p:cNvSpPr>
          <p:nvPr>
            <p:ph type="ftr" sz="quarter" idx="11"/>
          </p:nvPr>
        </p:nvSpPr>
        <p:spPr/>
        <p:txBody>
          <a:bodyPr rtlCol="0"/>
          <a:lstStyle/>
          <a:p>
            <a:pPr rtl="0"/>
            <a:endParaRPr lang="en-US"/>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2024/5/30</a:t>
            </a:fld>
            <a:endParaRPr lang="en-US"/>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rtl="0"/>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2024/5/30</a:t>
            </a:fld>
            <a:endParaRPr lang="en-US"/>
          </a:p>
        </p:txBody>
      </p:sp>
      <p:sp>
        <p:nvSpPr>
          <p:cNvPr id="6" name="页脚占位符 5"/>
          <p:cNvSpPr>
            <a:spLocks noGrp="1"/>
          </p:cNvSpPr>
          <p:nvPr>
            <p:ph type="ftr" sz="quarter" idx="11"/>
          </p:nvPr>
        </p:nvSpPr>
        <p:spPr/>
        <p:txBody>
          <a:bodyPr rtlCol="0"/>
          <a:lstStyle/>
          <a:p>
            <a:pPr algn="l" rtl="0"/>
            <a:endParaRPr lang="en-US"/>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a:t>单击此处编辑母版标题样式</a:t>
            </a:r>
            <a:endParaRPr lang="en-US"/>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2024/5/30</a:t>
            </a:fld>
            <a:endParaRPr lang="en-US"/>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en-US" altLang="zh-CN"/>
              <a:t>Maze solver</a:t>
            </a:r>
            <a:endParaRPr lang="zh-cn"/>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en-US" altLang="zh-CN" err="1"/>
              <a:t>Gobbetti</a:t>
            </a:r>
            <a:r>
              <a:rPr lang="en-US" altLang="zh-CN"/>
              <a:t> Alessandro, Bhardwaj </a:t>
            </a:r>
            <a:r>
              <a:rPr lang="en-US" altLang="zh-CN" err="1"/>
              <a:t>Lovnesh</a:t>
            </a:r>
            <a:r>
              <a:rPr lang="en-US" altLang="zh-CN"/>
              <a:t>, </a:t>
            </a:r>
            <a:r>
              <a:rPr lang="en-US" altLang="zh-CN" err="1"/>
              <a:t>Xintan</a:t>
            </a:r>
            <a:r>
              <a:rPr lang="en-US" altLang="zh-CN"/>
              <a:t> Lin</a:t>
            </a:r>
            <a:endParaRPr lang="zh-cn"/>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pic>
        <p:nvPicPr>
          <p:cNvPr id="1026" name="Picture 2" descr="Le robot Thymio en cycle 3 – Productions M1 Vannes &amp; Lorient">
            <a:extLst>
              <a:ext uri="{FF2B5EF4-FFF2-40B4-BE49-F238E27FC236}">
                <a16:creationId xmlns:a16="http://schemas.microsoft.com/office/drawing/2014/main" id="{BF313636-1FE9-7F2E-5559-77494900F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830" y="2045778"/>
            <a:ext cx="2766443" cy="2766443"/>
          </a:xfrm>
          <a:prstGeom prst="rect">
            <a:avLst/>
          </a:prstGeom>
          <a:noFill/>
          <a:effectLst>
            <a:softEdge rad="3556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F534-DC07-D1E7-8758-849D9A0994C3}"/>
              </a:ext>
            </a:extLst>
          </p:cNvPr>
          <p:cNvSpPr>
            <a:spLocks noGrp="1"/>
          </p:cNvSpPr>
          <p:nvPr>
            <p:ph type="title"/>
          </p:nvPr>
        </p:nvSpPr>
        <p:spPr>
          <a:xfrm>
            <a:off x="581192" y="702156"/>
            <a:ext cx="11029616" cy="1188720"/>
          </a:xfrm>
        </p:spPr>
        <p:txBody>
          <a:bodyPr anchor="b">
            <a:normAutofit/>
          </a:bodyPr>
          <a:lstStyle/>
          <a:p>
            <a:r>
              <a:rPr lang="en-US"/>
              <a:t>Improving Odometry and Navigation</a:t>
            </a:r>
          </a:p>
        </p:txBody>
      </p:sp>
      <p:sp>
        <p:nvSpPr>
          <p:cNvPr id="4" name="Date Placeholder 3">
            <a:extLst>
              <a:ext uri="{FF2B5EF4-FFF2-40B4-BE49-F238E27FC236}">
                <a16:creationId xmlns:a16="http://schemas.microsoft.com/office/drawing/2014/main" id="{798189A5-F8C3-BBBC-B997-562EF2A9AB1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F24FFC25-0C05-49C8-B150-3CF6B89B5C55}" type="datetime1">
              <a:rPr lang="zh-CN" altLang="en-US" smtClean="0"/>
              <a:pPr rtl="0">
                <a:spcAft>
                  <a:spcPts val="600"/>
                </a:spcAft>
              </a:pPr>
              <a:t>2024/5/30</a:t>
            </a:fld>
            <a:endParaRPr lang="en-US"/>
          </a:p>
        </p:txBody>
      </p:sp>
      <p:pic>
        <p:nvPicPr>
          <p:cNvPr id="5" name="Picture 4" descr="A computer screen shot of a white and red object&#10;&#10;Description automatically generated">
            <a:extLst>
              <a:ext uri="{FF2B5EF4-FFF2-40B4-BE49-F238E27FC236}">
                <a16:creationId xmlns:a16="http://schemas.microsoft.com/office/drawing/2014/main" id="{DEE0D852-B919-7A2E-0606-B82C4CFE77DB}"/>
              </a:ext>
            </a:extLst>
          </p:cNvPr>
          <p:cNvPicPr>
            <a:picLocks noChangeAspect="1"/>
          </p:cNvPicPr>
          <p:nvPr/>
        </p:nvPicPr>
        <p:blipFill rotWithShape="1">
          <a:blip r:embed="rId2"/>
          <a:srcRect l="9799" t="14221" r="5198" b="5610"/>
          <a:stretch/>
        </p:blipFill>
        <p:spPr>
          <a:xfrm rot="10800000">
            <a:off x="1238752" y="2814641"/>
            <a:ext cx="4342906" cy="2066121"/>
          </a:xfrm>
          <a:prstGeom prst="rect">
            <a:avLst/>
          </a:prstGeom>
        </p:spPr>
      </p:pic>
      <p:pic>
        <p:nvPicPr>
          <p:cNvPr id="7" name="Picture 6" descr="A computer generated image of a machine&#10;&#10;Description automatically generated">
            <a:extLst>
              <a:ext uri="{FF2B5EF4-FFF2-40B4-BE49-F238E27FC236}">
                <a16:creationId xmlns:a16="http://schemas.microsoft.com/office/drawing/2014/main" id="{55FC5B2F-0DE1-99BE-C91B-BB5D43330A8D}"/>
              </a:ext>
            </a:extLst>
          </p:cNvPr>
          <p:cNvPicPr>
            <a:picLocks noChangeAspect="1"/>
          </p:cNvPicPr>
          <p:nvPr/>
        </p:nvPicPr>
        <p:blipFill>
          <a:blip r:embed="rId3"/>
          <a:stretch>
            <a:fillRect/>
          </a:stretch>
        </p:blipFill>
        <p:spPr>
          <a:xfrm>
            <a:off x="6672172" y="2816165"/>
            <a:ext cx="4081014" cy="2135039"/>
          </a:xfrm>
          <a:prstGeom prst="rect">
            <a:avLst/>
          </a:prstGeom>
        </p:spPr>
      </p:pic>
    </p:spTree>
    <p:extLst>
      <p:ext uri="{BB962C8B-B14F-4D97-AF65-F5344CB8AC3E}">
        <p14:creationId xmlns:p14="http://schemas.microsoft.com/office/powerpoint/2010/main" val="4070845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4F4049A-E56C-5BA0-FD91-3DFF95345EEE}"/>
              </a:ext>
            </a:extLst>
          </p:cNvPr>
          <p:cNvSpPr>
            <a:spLocks noGrp="1"/>
          </p:cNvSpPr>
          <p:nvPr>
            <p:ph sz="half" idx="2"/>
          </p:nvPr>
        </p:nvSpPr>
        <p:spPr>
          <a:xfrm>
            <a:off x="6416039" y="2228003"/>
            <a:ext cx="5194769" cy="3242021"/>
          </a:xfrm>
        </p:spPr>
        <p:txBody>
          <a:bodyPr/>
          <a:lstStyle/>
          <a:p>
            <a:pPr marL="305435" indent="-305435"/>
            <a:r>
              <a:rPr lang="en-US">
                <a:latin typeface="Microsoft YaHei UI"/>
                <a:ea typeface="Microsoft YaHei UI"/>
              </a:rPr>
              <a:t>PID controllers for wall alignment</a:t>
            </a:r>
            <a:endParaRPr lang="en-US" err="1"/>
          </a:p>
        </p:txBody>
      </p:sp>
      <p:sp>
        <p:nvSpPr>
          <p:cNvPr id="4" name="Date Placeholder 3">
            <a:extLst>
              <a:ext uri="{FF2B5EF4-FFF2-40B4-BE49-F238E27FC236}">
                <a16:creationId xmlns:a16="http://schemas.microsoft.com/office/drawing/2014/main" id="{798189A5-F8C3-BBBC-B997-562EF2A9AB1B}"/>
              </a:ext>
            </a:extLst>
          </p:cNvPr>
          <p:cNvSpPr>
            <a:spLocks noGrp="1"/>
          </p:cNvSpPr>
          <p:nvPr>
            <p:ph type="dt" sz="half" idx="10"/>
          </p:nvPr>
        </p:nvSpPr>
        <p:spPr/>
        <p:txBody>
          <a:bodyPr anchor="ctr">
            <a:normAutofit/>
          </a:bodyPr>
          <a:lstStyle/>
          <a:p>
            <a:pPr rtl="0">
              <a:spcAft>
                <a:spcPts val="600"/>
              </a:spcAft>
            </a:pPr>
            <a:fld id="{F24FFC25-0C05-49C8-B150-3CF6B89B5C55}" type="datetime1">
              <a:rPr lang="zh-CN" altLang="en-US" smtClean="0"/>
              <a:pPr rtl="0">
                <a:spcAft>
                  <a:spcPts val="600"/>
                </a:spcAft>
              </a:pPr>
              <a:t>2024/5/30</a:t>
            </a:fld>
            <a:endParaRPr lang="en-US"/>
          </a:p>
        </p:txBody>
      </p:sp>
      <p:sp>
        <p:nvSpPr>
          <p:cNvPr id="11" name="Title 1">
            <a:extLst>
              <a:ext uri="{FF2B5EF4-FFF2-40B4-BE49-F238E27FC236}">
                <a16:creationId xmlns:a16="http://schemas.microsoft.com/office/drawing/2014/main" id="{EF69EE44-E65B-BB62-E8A9-B7D689F7B7E1}"/>
              </a:ext>
            </a:extLst>
          </p:cNvPr>
          <p:cNvSpPr txBox="1">
            <a:spLocks/>
          </p:cNvSpPr>
          <p:nvPr/>
        </p:nvSpPr>
        <p:spPr>
          <a:xfrm>
            <a:off x="581192" y="702156"/>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Improving Odometry and Navigation</a:t>
            </a:r>
          </a:p>
        </p:txBody>
      </p:sp>
      <p:pic>
        <p:nvPicPr>
          <p:cNvPr id="13" name="Picture 12" descr="A computer generated image of a machine&#10;&#10;Description automatically generated">
            <a:extLst>
              <a:ext uri="{FF2B5EF4-FFF2-40B4-BE49-F238E27FC236}">
                <a16:creationId xmlns:a16="http://schemas.microsoft.com/office/drawing/2014/main" id="{886FFF7D-2D5A-595C-3586-C54D8F42A0DA}"/>
              </a:ext>
            </a:extLst>
          </p:cNvPr>
          <p:cNvPicPr>
            <a:picLocks noChangeAspect="1"/>
          </p:cNvPicPr>
          <p:nvPr/>
        </p:nvPicPr>
        <p:blipFill>
          <a:blip r:embed="rId2"/>
          <a:stretch>
            <a:fillRect/>
          </a:stretch>
        </p:blipFill>
        <p:spPr>
          <a:xfrm>
            <a:off x="1212370" y="2780222"/>
            <a:ext cx="4081014" cy="2135039"/>
          </a:xfrm>
          <a:prstGeom prst="rect">
            <a:avLst/>
          </a:prstGeom>
        </p:spPr>
      </p:pic>
    </p:spTree>
    <p:extLst>
      <p:ext uri="{BB962C8B-B14F-4D97-AF65-F5344CB8AC3E}">
        <p14:creationId xmlns:p14="http://schemas.microsoft.com/office/powerpoint/2010/main" val="862870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8189A5-F8C3-BBBC-B997-562EF2A9AB1B}"/>
              </a:ext>
            </a:extLst>
          </p:cNvPr>
          <p:cNvSpPr>
            <a:spLocks noGrp="1"/>
          </p:cNvSpPr>
          <p:nvPr>
            <p:ph type="dt" sz="half" idx="10"/>
          </p:nvPr>
        </p:nvSpPr>
        <p:spPr/>
        <p:txBody>
          <a:bodyPr anchor="ctr">
            <a:normAutofit/>
          </a:bodyPr>
          <a:lstStyle/>
          <a:p>
            <a:pPr rtl="0">
              <a:spcAft>
                <a:spcPts val="600"/>
              </a:spcAft>
            </a:pPr>
            <a:fld id="{F24FFC25-0C05-49C8-B150-3CF6B89B5C55}" type="datetime1">
              <a:rPr lang="zh-CN" altLang="en-US" smtClean="0"/>
              <a:pPr rtl="0">
                <a:spcAft>
                  <a:spcPts val="600"/>
                </a:spcAft>
              </a:pPr>
              <a:t>2024/5/30</a:t>
            </a:fld>
            <a:endParaRPr lang="en-US"/>
          </a:p>
        </p:txBody>
      </p:sp>
      <p:sp>
        <p:nvSpPr>
          <p:cNvPr id="11" name="Title 1">
            <a:extLst>
              <a:ext uri="{FF2B5EF4-FFF2-40B4-BE49-F238E27FC236}">
                <a16:creationId xmlns:a16="http://schemas.microsoft.com/office/drawing/2014/main" id="{EF69EE44-E65B-BB62-E8A9-B7D689F7B7E1}"/>
              </a:ext>
            </a:extLst>
          </p:cNvPr>
          <p:cNvSpPr txBox="1">
            <a:spLocks/>
          </p:cNvSpPr>
          <p:nvPr/>
        </p:nvSpPr>
        <p:spPr>
          <a:xfrm>
            <a:off x="581192" y="702156"/>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Improving Odometry and Navigation</a:t>
            </a:r>
          </a:p>
        </p:txBody>
      </p:sp>
      <p:pic>
        <p:nvPicPr>
          <p:cNvPr id="2" name="maze_small">
            <a:hlinkClick r:id="" action="ppaction://media"/>
            <a:extLst>
              <a:ext uri="{FF2B5EF4-FFF2-40B4-BE49-F238E27FC236}">
                <a16:creationId xmlns:a16="http://schemas.microsoft.com/office/drawing/2014/main" id="{908BB2EC-8EDB-27EC-153B-ED9EEE55CD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11205" y="2166668"/>
            <a:ext cx="3969589" cy="3969589"/>
          </a:xfrm>
          <a:prstGeom prst="rect">
            <a:avLst/>
          </a:prstGeom>
        </p:spPr>
      </p:pic>
      <p:pic>
        <p:nvPicPr>
          <p:cNvPr id="6" name="Picture 5" descr="A group of green and orange dots&#10;&#10;Description automatically generated">
            <a:extLst>
              <a:ext uri="{FF2B5EF4-FFF2-40B4-BE49-F238E27FC236}">
                <a16:creationId xmlns:a16="http://schemas.microsoft.com/office/drawing/2014/main" id="{922B1DB5-2DC3-43C3-895D-5363A222B8B4}"/>
              </a:ext>
            </a:extLst>
          </p:cNvPr>
          <p:cNvPicPr>
            <a:picLocks noChangeAspect="1"/>
          </p:cNvPicPr>
          <p:nvPr/>
        </p:nvPicPr>
        <p:blipFill>
          <a:blip r:embed="rId5"/>
          <a:stretch>
            <a:fillRect/>
          </a:stretch>
        </p:blipFill>
        <p:spPr>
          <a:xfrm>
            <a:off x="3975710" y="1883432"/>
            <a:ext cx="4574853" cy="4327586"/>
          </a:xfrm>
          <a:prstGeom prst="rect">
            <a:avLst/>
          </a:prstGeom>
        </p:spPr>
      </p:pic>
      <p:sp>
        <p:nvSpPr>
          <p:cNvPr id="8" name="TextBox 7">
            <a:extLst>
              <a:ext uri="{FF2B5EF4-FFF2-40B4-BE49-F238E27FC236}">
                <a16:creationId xmlns:a16="http://schemas.microsoft.com/office/drawing/2014/main" id="{A8C22F26-B192-639F-A24E-3EF5D6ECBF21}"/>
              </a:ext>
            </a:extLst>
          </p:cNvPr>
          <p:cNvSpPr txBox="1"/>
          <p:nvPr/>
        </p:nvSpPr>
        <p:spPr>
          <a:xfrm>
            <a:off x="8426615" y="5605630"/>
            <a:ext cx="1088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2x speed</a:t>
            </a:r>
          </a:p>
        </p:txBody>
      </p:sp>
    </p:spTree>
    <p:extLst>
      <p:ext uri="{BB962C8B-B14F-4D97-AF65-F5344CB8AC3E}">
        <p14:creationId xmlns:p14="http://schemas.microsoft.com/office/powerpoint/2010/main" val="93982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8189A5-F8C3-BBBC-B997-562EF2A9AB1B}"/>
              </a:ext>
            </a:extLst>
          </p:cNvPr>
          <p:cNvSpPr>
            <a:spLocks noGrp="1"/>
          </p:cNvSpPr>
          <p:nvPr>
            <p:ph type="dt" sz="half" idx="10"/>
          </p:nvPr>
        </p:nvSpPr>
        <p:spPr/>
        <p:txBody>
          <a:bodyPr anchor="ctr">
            <a:normAutofit/>
          </a:bodyPr>
          <a:lstStyle/>
          <a:p>
            <a:pPr rtl="0">
              <a:spcAft>
                <a:spcPts val="600"/>
              </a:spcAft>
            </a:pPr>
            <a:fld id="{F24FFC25-0C05-49C8-B150-3CF6B89B5C55}" type="datetime1">
              <a:rPr lang="zh-CN" altLang="en-US" smtClean="0"/>
              <a:pPr rtl="0">
                <a:spcAft>
                  <a:spcPts val="600"/>
                </a:spcAft>
              </a:pPr>
              <a:t>2024/5/30</a:t>
            </a:fld>
            <a:endParaRPr lang="en-US"/>
          </a:p>
        </p:txBody>
      </p:sp>
      <p:sp>
        <p:nvSpPr>
          <p:cNvPr id="11" name="Title 1">
            <a:extLst>
              <a:ext uri="{FF2B5EF4-FFF2-40B4-BE49-F238E27FC236}">
                <a16:creationId xmlns:a16="http://schemas.microsoft.com/office/drawing/2014/main" id="{EF69EE44-E65B-BB62-E8A9-B7D689F7B7E1}"/>
              </a:ext>
            </a:extLst>
          </p:cNvPr>
          <p:cNvSpPr txBox="1">
            <a:spLocks/>
          </p:cNvSpPr>
          <p:nvPr/>
        </p:nvSpPr>
        <p:spPr>
          <a:xfrm>
            <a:off x="581192" y="702156"/>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Improving Odometry and Navigation</a:t>
            </a:r>
          </a:p>
        </p:txBody>
      </p:sp>
      <p:pic>
        <p:nvPicPr>
          <p:cNvPr id="3" name="Picture 2" descr="A screenshot of a game&#10;&#10;Description automatically generated">
            <a:extLst>
              <a:ext uri="{FF2B5EF4-FFF2-40B4-BE49-F238E27FC236}">
                <a16:creationId xmlns:a16="http://schemas.microsoft.com/office/drawing/2014/main" id="{166E0D80-88E8-7C28-FB8F-C84E2060116B}"/>
              </a:ext>
            </a:extLst>
          </p:cNvPr>
          <p:cNvPicPr>
            <a:picLocks noChangeAspect="1"/>
          </p:cNvPicPr>
          <p:nvPr/>
        </p:nvPicPr>
        <p:blipFill rotWithShape="1">
          <a:blip r:embed="rId2"/>
          <a:srcRect l="1355" t="1350" r="1185" b="1430"/>
          <a:stretch/>
        </p:blipFill>
        <p:spPr>
          <a:xfrm>
            <a:off x="4028255" y="2041583"/>
            <a:ext cx="4135537" cy="4137404"/>
          </a:xfrm>
          <a:prstGeom prst="rect">
            <a:avLst/>
          </a:prstGeom>
        </p:spPr>
      </p:pic>
      <p:sp>
        <p:nvSpPr>
          <p:cNvPr id="5" name="Oval 4">
            <a:extLst>
              <a:ext uri="{FF2B5EF4-FFF2-40B4-BE49-F238E27FC236}">
                <a16:creationId xmlns:a16="http://schemas.microsoft.com/office/drawing/2014/main" id="{6A1BD3E8-A941-3605-BE84-B079E06AD9B3}"/>
              </a:ext>
            </a:extLst>
          </p:cNvPr>
          <p:cNvSpPr/>
          <p:nvPr/>
        </p:nvSpPr>
        <p:spPr>
          <a:xfrm rot="2400000">
            <a:off x="5093873" y="2587642"/>
            <a:ext cx="2972517" cy="1322716"/>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0890E5-5C82-6EF7-4565-55BD82B427A5}"/>
              </a:ext>
            </a:extLst>
          </p:cNvPr>
          <p:cNvSpPr/>
          <p:nvPr/>
        </p:nvSpPr>
        <p:spPr>
          <a:xfrm rot="5400000">
            <a:off x="4568740" y="4625272"/>
            <a:ext cx="2544791" cy="754811"/>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95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48E6-389A-3F38-AA8E-C9BCDC389464}"/>
              </a:ext>
            </a:extLst>
          </p:cNvPr>
          <p:cNvSpPr>
            <a:spLocks noGrp="1"/>
          </p:cNvSpPr>
          <p:nvPr>
            <p:ph type="title"/>
          </p:nvPr>
        </p:nvSpPr>
        <p:spPr/>
        <p:txBody>
          <a:bodyPr/>
          <a:lstStyle/>
          <a:p>
            <a:r>
              <a:rPr lang="en-GB">
                <a:latin typeface="Microsoft YaHei UI"/>
                <a:ea typeface="Microsoft YaHei UI"/>
              </a:rPr>
              <a:t>Using the camera</a:t>
            </a:r>
            <a:endParaRPr lang="en-US"/>
          </a:p>
        </p:txBody>
      </p:sp>
      <p:sp>
        <p:nvSpPr>
          <p:cNvPr id="3" name="Content Placeholder 2">
            <a:extLst>
              <a:ext uri="{FF2B5EF4-FFF2-40B4-BE49-F238E27FC236}">
                <a16:creationId xmlns:a16="http://schemas.microsoft.com/office/drawing/2014/main" id="{FB2A22C9-D390-D042-79C8-DAC36731F3DC}"/>
              </a:ext>
            </a:extLst>
          </p:cNvPr>
          <p:cNvSpPr>
            <a:spLocks noGrp="1"/>
          </p:cNvSpPr>
          <p:nvPr>
            <p:ph idx="1"/>
          </p:nvPr>
        </p:nvSpPr>
        <p:spPr/>
        <p:txBody>
          <a:bodyPr/>
          <a:lstStyle/>
          <a:p>
            <a:pPr marL="305435" indent="-305435"/>
            <a:r>
              <a:rPr lang="en-GB">
                <a:latin typeface="Microsoft YaHei UI"/>
                <a:ea typeface="Microsoft YaHei UI"/>
              </a:rPr>
              <a:t>Changes made to the orientation of the camera of the </a:t>
            </a:r>
            <a:r>
              <a:rPr lang="en-GB" err="1">
                <a:latin typeface="Microsoft YaHei UI"/>
                <a:ea typeface="Microsoft YaHei UI"/>
              </a:rPr>
              <a:t>thymio</a:t>
            </a:r>
            <a:r>
              <a:rPr lang="en-GB">
                <a:latin typeface="Microsoft YaHei UI"/>
                <a:ea typeface="Microsoft YaHei UI"/>
              </a:rPr>
              <a:t>.</a:t>
            </a:r>
            <a:endParaRPr lang="en-GB"/>
          </a:p>
          <a:p>
            <a:pPr marL="305435" indent="-305435"/>
            <a:r>
              <a:rPr lang="en-GB">
                <a:latin typeface="Microsoft YaHei UI"/>
                <a:ea typeface="Microsoft YaHei UI"/>
              </a:rPr>
              <a:t>OpenCV to recognise the red-square at the bottom and move to it.</a:t>
            </a:r>
          </a:p>
          <a:p>
            <a:pPr marL="305435" indent="-305435"/>
            <a:r>
              <a:rPr lang="en-GB">
                <a:latin typeface="Microsoft YaHei UI"/>
                <a:ea typeface="Microsoft YaHei UI"/>
              </a:rPr>
              <a:t>Alignment only with respect to the x-axis.</a:t>
            </a:r>
          </a:p>
          <a:p>
            <a:pPr marL="305435" indent="-305435"/>
            <a:r>
              <a:rPr lang="en-GB">
                <a:latin typeface="Microsoft YaHei UI"/>
                <a:ea typeface="Microsoft YaHei UI"/>
              </a:rPr>
              <a:t>A little movement forward to the center of the cell to mitigate the loss of rectangles in the feed when moving.</a:t>
            </a:r>
            <a:endParaRPr lang="en-GB"/>
          </a:p>
        </p:txBody>
      </p:sp>
      <p:sp>
        <p:nvSpPr>
          <p:cNvPr id="4" name="Date Placeholder 3">
            <a:extLst>
              <a:ext uri="{FF2B5EF4-FFF2-40B4-BE49-F238E27FC236}">
                <a16:creationId xmlns:a16="http://schemas.microsoft.com/office/drawing/2014/main" id="{9E770CA3-F988-6BD0-7B11-9BDF8BF142C6}"/>
              </a:ext>
            </a:extLst>
          </p:cNvPr>
          <p:cNvSpPr>
            <a:spLocks noGrp="1"/>
          </p:cNvSpPr>
          <p:nvPr>
            <p:ph type="dt" sz="half" idx="10"/>
          </p:nvPr>
        </p:nvSpPr>
        <p:spPr/>
        <p:txBody>
          <a:bodyPr/>
          <a:lstStyle/>
          <a:p>
            <a:pPr rtl="0"/>
            <a:fld id="{F24FFC25-0C05-49C8-B150-3CF6B89B5C55}" type="datetime1">
              <a:rPr lang="zh-CN" altLang="en-US" smtClean="0"/>
              <a:t>2024/5/30</a:t>
            </a:fld>
            <a:endParaRPr lang="en-US"/>
          </a:p>
        </p:txBody>
      </p:sp>
    </p:spTree>
    <p:extLst>
      <p:ext uri="{BB962C8B-B14F-4D97-AF65-F5344CB8AC3E}">
        <p14:creationId xmlns:p14="http://schemas.microsoft.com/office/powerpoint/2010/main" val="1117302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4374-303E-FE54-AAEC-08AA5D4B7304}"/>
              </a:ext>
            </a:extLst>
          </p:cNvPr>
          <p:cNvSpPr>
            <a:spLocks noGrp="1"/>
          </p:cNvSpPr>
          <p:nvPr>
            <p:ph type="title"/>
          </p:nvPr>
        </p:nvSpPr>
        <p:spPr>
          <a:xfrm>
            <a:off x="581193" y="729658"/>
            <a:ext cx="11029616" cy="988332"/>
          </a:xfrm>
        </p:spPr>
        <p:txBody>
          <a:bodyPr anchor="b">
            <a:normAutofit/>
          </a:bodyPr>
          <a:lstStyle/>
          <a:p>
            <a:r>
              <a:rPr lang="en-GB"/>
              <a:t>Using the camera</a:t>
            </a:r>
          </a:p>
        </p:txBody>
      </p:sp>
      <p:pic>
        <p:nvPicPr>
          <p:cNvPr id="7" name="Content Placeholder 6" descr="A red square with blue dots&#10;&#10;Description automatically generated">
            <a:extLst>
              <a:ext uri="{FF2B5EF4-FFF2-40B4-BE49-F238E27FC236}">
                <a16:creationId xmlns:a16="http://schemas.microsoft.com/office/drawing/2014/main" id="{42B669C7-FA1D-E11C-9D51-36A5DFC7DDDE}"/>
              </a:ext>
            </a:extLst>
          </p:cNvPr>
          <p:cNvPicPr>
            <a:picLocks noGrp="1" noChangeAspect="1"/>
          </p:cNvPicPr>
          <p:nvPr>
            <p:ph sz="half" idx="1"/>
          </p:nvPr>
        </p:nvPicPr>
        <p:blipFill>
          <a:blip r:embed="rId2"/>
          <a:stretch>
            <a:fillRect/>
          </a:stretch>
        </p:blipFill>
        <p:spPr>
          <a:xfrm>
            <a:off x="740289" y="2228003"/>
            <a:ext cx="4876574" cy="3633047"/>
          </a:xfrm>
          <a:noFill/>
        </p:spPr>
      </p:pic>
      <p:sp>
        <p:nvSpPr>
          <p:cNvPr id="12" name="Content Placeholder 3">
            <a:extLst>
              <a:ext uri="{FF2B5EF4-FFF2-40B4-BE49-F238E27FC236}">
                <a16:creationId xmlns:a16="http://schemas.microsoft.com/office/drawing/2014/main" id="{4AC25403-1A58-A995-CE42-DCAADA22AF16}"/>
              </a:ext>
            </a:extLst>
          </p:cNvPr>
          <p:cNvSpPr>
            <a:spLocks noGrp="1"/>
          </p:cNvSpPr>
          <p:nvPr>
            <p:ph sz="half" idx="2"/>
          </p:nvPr>
        </p:nvSpPr>
        <p:spPr>
          <a:xfrm>
            <a:off x="6416039" y="2228003"/>
            <a:ext cx="5194769" cy="3633047"/>
          </a:xfrm>
        </p:spPr>
        <p:txBody>
          <a:bodyPr/>
          <a:lstStyle/>
          <a:p>
            <a:pPr marL="305435" indent="-305435"/>
            <a:r>
              <a:rPr lang="en-US">
                <a:latin typeface="Microsoft YaHei UI"/>
                <a:ea typeface="Microsoft YaHei UI"/>
              </a:rPr>
              <a:t>Alignment to the center of the bounding rectangle.</a:t>
            </a:r>
            <a:endParaRPr lang="en-US"/>
          </a:p>
          <a:p>
            <a:pPr marL="305435" indent="-305435"/>
            <a:r>
              <a:rPr lang="en-US">
                <a:latin typeface="Microsoft YaHei UI"/>
                <a:ea typeface="Microsoft YaHei UI"/>
              </a:rPr>
              <a:t>Alignment takes care of odometry angle issues as it corrects to the center of the bounding rectangle resulting in no error accumulation.</a:t>
            </a:r>
          </a:p>
          <a:p>
            <a:pPr marL="0" indent="0">
              <a:buNone/>
            </a:pPr>
            <a:endParaRPr lang="en-US">
              <a:latin typeface="Microsoft YaHei UI"/>
              <a:ea typeface="Microsoft YaHei UI"/>
            </a:endParaRPr>
          </a:p>
        </p:txBody>
      </p:sp>
      <p:sp>
        <p:nvSpPr>
          <p:cNvPr id="4" name="Date Placeholder 3">
            <a:extLst>
              <a:ext uri="{FF2B5EF4-FFF2-40B4-BE49-F238E27FC236}">
                <a16:creationId xmlns:a16="http://schemas.microsoft.com/office/drawing/2014/main" id="{20A8DD46-16C1-EBCC-7583-F463BD38BA84}"/>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F24FFC25-0C05-49C8-B150-3CF6B89B5C55}" type="datetime1">
              <a:rPr lang="zh-CN" altLang="en-US" smtClean="0"/>
              <a:pPr rtl="0">
                <a:spcAft>
                  <a:spcPts val="600"/>
                </a:spcAft>
              </a:pPr>
              <a:t>2024/5/30</a:t>
            </a:fld>
            <a:endParaRPr lang="en-US"/>
          </a:p>
        </p:txBody>
      </p:sp>
    </p:spTree>
    <p:extLst>
      <p:ext uri="{BB962C8B-B14F-4D97-AF65-F5344CB8AC3E}">
        <p14:creationId xmlns:p14="http://schemas.microsoft.com/office/powerpoint/2010/main" val="3242089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038C6-AB33-6BB8-FD69-08C7A3411B04}"/>
              </a:ext>
            </a:extLst>
          </p:cNvPr>
          <p:cNvSpPr>
            <a:spLocks noGrp="1"/>
          </p:cNvSpPr>
          <p:nvPr>
            <p:ph type="title"/>
          </p:nvPr>
        </p:nvSpPr>
        <p:spPr/>
        <p:txBody>
          <a:bodyPr/>
          <a:lstStyle/>
          <a:p>
            <a:r>
              <a:rPr lang="en-US" altLang="zh-CN">
                <a:latin typeface="Microsoft YaHei UI"/>
                <a:ea typeface="Microsoft YaHei UI"/>
              </a:rPr>
              <a:t>Using the Camera</a:t>
            </a:r>
            <a:endParaRPr lang="zh-CN" altLang="en-US"/>
          </a:p>
        </p:txBody>
      </p:sp>
      <p:sp>
        <p:nvSpPr>
          <p:cNvPr id="5" name="日期占位符 4">
            <a:extLst>
              <a:ext uri="{FF2B5EF4-FFF2-40B4-BE49-F238E27FC236}">
                <a16:creationId xmlns:a16="http://schemas.microsoft.com/office/drawing/2014/main" id="{C5F7C16A-A45D-66E0-E3D7-FE74D457A4AC}"/>
              </a:ext>
            </a:extLst>
          </p:cNvPr>
          <p:cNvSpPr>
            <a:spLocks noGrp="1"/>
          </p:cNvSpPr>
          <p:nvPr>
            <p:ph type="dt" sz="half" idx="10"/>
          </p:nvPr>
        </p:nvSpPr>
        <p:spPr/>
        <p:txBody>
          <a:bodyPr/>
          <a:lstStyle/>
          <a:p>
            <a:pPr rtl="0"/>
            <a:fld id="{D7791703-7779-4492-8183-3F96B27D2540}" type="datetime1">
              <a:rPr lang="zh-CN" altLang="en-US" smtClean="0"/>
              <a:t>2024/5/30</a:t>
            </a:fld>
            <a:endParaRPr lang="en-US"/>
          </a:p>
        </p:txBody>
      </p:sp>
      <p:pic>
        <p:nvPicPr>
          <p:cNvPr id="7" name="camera_maze">
            <a:hlinkClick r:id="" action="ppaction://media"/>
            <a:extLst>
              <a:ext uri="{FF2B5EF4-FFF2-40B4-BE49-F238E27FC236}">
                <a16:creationId xmlns:a16="http://schemas.microsoft.com/office/drawing/2014/main" id="{8289BE51-3BFE-D3E2-626F-120636C4AB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0508" y="1648889"/>
            <a:ext cx="8089042" cy="4573373"/>
          </a:xfrm>
          <a:prstGeom prst="rect">
            <a:avLst/>
          </a:prstGeom>
        </p:spPr>
      </p:pic>
      <p:sp>
        <p:nvSpPr>
          <p:cNvPr id="3" name="TextBox 2">
            <a:extLst>
              <a:ext uri="{FF2B5EF4-FFF2-40B4-BE49-F238E27FC236}">
                <a16:creationId xmlns:a16="http://schemas.microsoft.com/office/drawing/2014/main" id="{C55B7362-5E10-6E58-A134-4A3C971ED256}"/>
              </a:ext>
            </a:extLst>
          </p:cNvPr>
          <p:cNvSpPr txBox="1"/>
          <p:nvPr/>
        </p:nvSpPr>
        <p:spPr>
          <a:xfrm>
            <a:off x="7930596" y="5533743"/>
            <a:ext cx="1088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2x speed</a:t>
            </a:r>
          </a:p>
        </p:txBody>
      </p:sp>
    </p:spTree>
    <p:extLst>
      <p:ext uri="{BB962C8B-B14F-4D97-AF65-F5344CB8AC3E}">
        <p14:creationId xmlns:p14="http://schemas.microsoft.com/office/powerpoint/2010/main" val="37253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7290-B837-D53C-3788-6B8EE65D65B7}"/>
              </a:ext>
            </a:extLst>
          </p:cNvPr>
          <p:cNvSpPr>
            <a:spLocks noGrp="1"/>
          </p:cNvSpPr>
          <p:nvPr>
            <p:ph type="title"/>
          </p:nvPr>
        </p:nvSpPr>
        <p:spPr>
          <a:xfrm>
            <a:off x="580104" y="2733592"/>
            <a:ext cx="11029616" cy="988332"/>
          </a:xfrm>
        </p:spPr>
        <p:txBody>
          <a:bodyPr/>
          <a:lstStyle/>
          <a:p>
            <a:pPr algn="ctr"/>
            <a:r>
              <a:rPr lang="en-US">
                <a:latin typeface="Microsoft YaHei UI"/>
                <a:ea typeface="Microsoft YaHei UI"/>
              </a:rPr>
              <a:t>Thanks</a:t>
            </a:r>
            <a:endParaRPr lang="en-US"/>
          </a:p>
        </p:txBody>
      </p:sp>
      <p:sp>
        <p:nvSpPr>
          <p:cNvPr id="7" name="Date Placeholder 6">
            <a:extLst>
              <a:ext uri="{FF2B5EF4-FFF2-40B4-BE49-F238E27FC236}">
                <a16:creationId xmlns:a16="http://schemas.microsoft.com/office/drawing/2014/main" id="{08EB9F10-57FF-975B-940F-3B427C1C3418}"/>
              </a:ext>
            </a:extLst>
          </p:cNvPr>
          <p:cNvSpPr>
            <a:spLocks noGrp="1"/>
          </p:cNvSpPr>
          <p:nvPr>
            <p:ph type="dt" sz="half" idx="10"/>
          </p:nvPr>
        </p:nvSpPr>
        <p:spPr/>
        <p:txBody>
          <a:bodyPr/>
          <a:lstStyle/>
          <a:p>
            <a:pPr rtl="0"/>
            <a:fld id="{F411FE78-D258-4188-9C5F-198CC4CE7F12}" type="datetime1">
              <a:rPr lang="zh-CN" altLang="en-US" smtClean="0"/>
              <a:t>2024/5/30</a:t>
            </a:fld>
            <a:endParaRPr lang="en-US"/>
          </a:p>
        </p:txBody>
      </p:sp>
    </p:spTree>
    <p:extLst>
      <p:ext uri="{BB962C8B-B14F-4D97-AF65-F5344CB8AC3E}">
        <p14:creationId xmlns:p14="http://schemas.microsoft.com/office/powerpoint/2010/main" val="234053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5477F-1C83-F975-D079-B936E201739A}"/>
              </a:ext>
            </a:extLst>
          </p:cNvPr>
          <p:cNvSpPr>
            <a:spLocks noGrp="1"/>
          </p:cNvSpPr>
          <p:nvPr>
            <p:ph type="title"/>
          </p:nvPr>
        </p:nvSpPr>
        <p:spPr/>
        <p:txBody>
          <a:bodyPr/>
          <a:lstStyle/>
          <a:p>
            <a:r>
              <a:rPr lang="en-US" altLang="zh-CN" err="1"/>
              <a:t>Micromouse</a:t>
            </a:r>
            <a:r>
              <a:rPr lang="en-US" altLang="zh-CN"/>
              <a:t> maze solver</a:t>
            </a:r>
            <a:endParaRPr lang="zh-CN" altLang="en-US"/>
          </a:p>
        </p:txBody>
      </p:sp>
      <p:sp>
        <p:nvSpPr>
          <p:cNvPr id="4" name="日期占位符 3">
            <a:extLst>
              <a:ext uri="{FF2B5EF4-FFF2-40B4-BE49-F238E27FC236}">
                <a16:creationId xmlns:a16="http://schemas.microsoft.com/office/drawing/2014/main" id="{10906021-8645-5B84-B56B-34C748A7A637}"/>
              </a:ext>
            </a:extLst>
          </p:cNvPr>
          <p:cNvSpPr>
            <a:spLocks noGrp="1"/>
          </p:cNvSpPr>
          <p:nvPr>
            <p:ph type="dt" sz="half" idx="10"/>
          </p:nvPr>
        </p:nvSpPr>
        <p:spPr/>
        <p:txBody>
          <a:bodyPr/>
          <a:lstStyle/>
          <a:p>
            <a:pPr rtl="0"/>
            <a:fld id="{F24FFC25-0C05-49C8-B150-3CF6B89B5C55}" type="datetime1">
              <a:rPr lang="zh-CN" altLang="en-US" smtClean="0"/>
              <a:t>2024/5/30</a:t>
            </a:fld>
            <a:endParaRPr lang="en-US"/>
          </a:p>
        </p:txBody>
      </p:sp>
      <p:pic>
        <p:nvPicPr>
          <p:cNvPr id="6" name="Content Placeholder 5" descr="A maze with red squares and a blue square&#10;&#10;Description automatically generated">
            <a:extLst>
              <a:ext uri="{FF2B5EF4-FFF2-40B4-BE49-F238E27FC236}">
                <a16:creationId xmlns:a16="http://schemas.microsoft.com/office/drawing/2014/main" id="{535A5AA9-FB7C-69C8-B9B6-8434E6E2B2F0}"/>
              </a:ext>
            </a:extLst>
          </p:cNvPr>
          <p:cNvPicPr>
            <a:picLocks noGrp="1" noChangeAspect="1"/>
          </p:cNvPicPr>
          <p:nvPr>
            <p:ph idx="1"/>
          </p:nvPr>
        </p:nvPicPr>
        <p:blipFill>
          <a:blip r:embed="rId2"/>
          <a:stretch>
            <a:fillRect/>
          </a:stretch>
        </p:blipFill>
        <p:spPr>
          <a:xfrm>
            <a:off x="6791200" y="1586053"/>
            <a:ext cx="4141286" cy="4137692"/>
          </a:xfrm>
        </p:spPr>
      </p:pic>
      <p:pic>
        <p:nvPicPr>
          <p:cNvPr id="5" name="Picture 4" descr="A close-up of a sign&#10;&#10;Description automatically generated">
            <a:extLst>
              <a:ext uri="{FF2B5EF4-FFF2-40B4-BE49-F238E27FC236}">
                <a16:creationId xmlns:a16="http://schemas.microsoft.com/office/drawing/2014/main" id="{3DF7E1D5-0064-5FEA-5C33-8855995F0926}"/>
              </a:ext>
            </a:extLst>
          </p:cNvPr>
          <p:cNvPicPr>
            <a:picLocks noChangeAspect="1"/>
          </p:cNvPicPr>
          <p:nvPr/>
        </p:nvPicPr>
        <p:blipFill>
          <a:blip r:embed="rId3"/>
          <a:stretch>
            <a:fillRect/>
          </a:stretch>
        </p:blipFill>
        <p:spPr>
          <a:xfrm>
            <a:off x="934528" y="3253746"/>
            <a:ext cx="5538878" cy="803394"/>
          </a:xfrm>
          <a:prstGeom prst="rect">
            <a:avLst/>
          </a:prstGeom>
        </p:spPr>
      </p:pic>
    </p:spTree>
    <p:extLst>
      <p:ext uri="{BB962C8B-B14F-4D97-AF65-F5344CB8AC3E}">
        <p14:creationId xmlns:p14="http://schemas.microsoft.com/office/powerpoint/2010/main" val="744096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p:txBody>
          <a:bodyPr rtlCol="0"/>
          <a:lstStyle/>
          <a:p>
            <a:pPr rtl="0"/>
            <a:r>
              <a:rPr lang="en-US" altLang="zh-CN"/>
              <a:t>Program mechanism</a:t>
            </a:r>
            <a:endParaRPr lang="zh-cn"/>
          </a:p>
        </p:txBody>
      </p:sp>
      <p:graphicFrame>
        <p:nvGraphicFramePr>
          <p:cNvPr id="4" name="内容占位符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201086004"/>
              </p:ext>
            </p:extLst>
          </p:nvPr>
        </p:nvGraphicFramePr>
        <p:xfrm>
          <a:off x="667331" y="2095956"/>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箭头: 上弧形 2">
            <a:extLst>
              <a:ext uri="{FF2B5EF4-FFF2-40B4-BE49-F238E27FC236}">
                <a16:creationId xmlns:a16="http://schemas.microsoft.com/office/drawing/2014/main" id="{A772EAE9-A1EC-44F8-5B42-CA927E283B75}"/>
              </a:ext>
            </a:extLst>
          </p:cNvPr>
          <p:cNvSpPr/>
          <p:nvPr/>
        </p:nvSpPr>
        <p:spPr>
          <a:xfrm flipH="1">
            <a:off x="4234543" y="2315030"/>
            <a:ext cx="3548742" cy="515256"/>
          </a:xfrm>
          <a:prstGeom prst="curvedDownArrow">
            <a:avLst>
              <a:gd name="adj1" fmla="val 31476"/>
              <a:gd name="adj2" fmla="val 66089"/>
              <a:gd name="adj3" fmla="val 25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上弧形 6">
            <a:extLst>
              <a:ext uri="{FF2B5EF4-FFF2-40B4-BE49-F238E27FC236}">
                <a16:creationId xmlns:a16="http://schemas.microsoft.com/office/drawing/2014/main" id="{4C1B8FA2-D810-DF86-BF27-0F9F2A3D6EAC}"/>
              </a:ext>
            </a:extLst>
          </p:cNvPr>
          <p:cNvSpPr/>
          <p:nvPr/>
        </p:nvSpPr>
        <p:spPr>
          <a:xfrm rot="11063699" flipH="1">
            <a:off x="2915641" y="4996699"/>
            <a:ext cx="2126372" cy="555109"/>
          </a:xfrm>
          <a:prstGeom prst="curvedDownArrow">
            <a:avLst>
              <a:gd name="adj1" fmla="val 31476"/>
              <a:gd name="adj2" fmla="val 66089"/>
              <a:gd name="adj3" fmla="val 25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5477F-1C83-F975-D079-B936E201739A}"/>
              </a:ext>
            </a:extLst>
          </p:cNvPr>
          <p:cNvSpPr>
            <a:spLocks noGrp="1"/>
          </p:cNvSpPr>
          <p:nvPr>
            <p:ph type="title"/>
          </p:nvPr>
        </p:nvSpPr>
        <p:spPr/>
        <p:txBody>
          <a:bodyPr/>
          <a:lstStyle/>
          <a:p>
            <a:r>
              <a:rPr lang="en-US" altLang="zh-CN">
                <a:latin typeface="Microsoft YaHei UI"/>
                <a:ea typeface="Microsoft YaHei UI"/>
              </a:rPr>
              <a:t>Flood Fill Algorithm</a:t>
            </a:r>
            <a:endParaRPr lang="en-US" altLang="zh-CN"/>
          </a:p>
        </p:txBody>
      </p:sp>
      <p:sp>
        <p:nvSpPr>
          <p:cNvPr id="4" name="日期占位符 3">
            <a:extLst>
              <a:ext uri="{FF2B5EF4-FFF2-40B4-BE49-F238E27FC236}">
                <a16:creationId xmlns:a16="http://schemas.microsoft.com/office/drawing/2014/main" id="{10906021-8645-5B84-B56B-34C748A7A637}"/>
              </a:ext>
            </a:extLst>
          </p:cNvPr>
          <p:cNvSpPr>
            <a:spLocks noGrp="1"/>
          </p:cNvSpPr>
          <p:nvPr>
            <p:ph type="dt" sz="half" idx="10"/>
          </p:nvPr>
        </p:nvSpPr>
        <p:spPr/>
        <p:txBody>
          <a:bodyPr/>
          <a:lstStyle/>
          <a:p>
            <a:pPr rtl="0"/>
            <a:fld id="{F24FFC25-0C05-49C8-B150-3CF6B89B5C55}" type="datetime1">
              <a:rPr lang="zh-CN" altLang="en-US" smtClean="0"/>
              <a:t>2024/5/30</a:t>
            </a:fld>
            <a:endParaRPr lang="en-US"/>
          </a:p>
        </p:txBody>
      </p:sp>
      <p:pic>
        <p:nvPicPr>
          <p:cNvPr id="7" name="mouse_flood_fill">
            <a:hlinkClick r:id="" action="ppaction://media"/>
            <a:extLst>
              <a:ext uri="{FF2B5EF4-FFF2-40B4-BE49-F238E27FC236}">
                <a16:creationId xmlns:a16="http://schemas.microsoft.com/office/drawing/2014/main" id="{0DA0814F-CF85-32AA-10E5-8C7E7A32DD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97324" y="1965325"/>
            <a:ext cx="4924140" cy="4241929"/>
          </a:xfrm>
          <a:prstGeom prst="rect">
            <a:avLst/>
          </a:prstGeom>
        </p:spPr>
      </p:pic>
      <p:sp>
        <p:nvSpPr>
          <p:cNvPr id="13" name="文本占位符 17">
            <a:extLst>
              <a:ext uri="{FF2B5EF4-FFF2-40B4-BE49-F238E27FC236}">
                <a16:creationId xmlns:a16="http://schemas.microsoft.com/office/drawing/2014/main" id="{77D9EEE6-B1FE-CDAD-042D-98906FED4003}"/>
              </a:ext>
            </a:extLst>
          </p:cNvPr>
          <p:cNvSpPr txBox="1">
            <a:spLocks/>
          </p:cNvSpPr>
          <p:nvPr/>
        </p:nvSpPr>
        <p:spPr>
          <a:xfrm>
            <a:off x="777974" y="1964359"/>
            <a:ext cx="5480372" cy="289265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buFont typeface="+mj-lt"/>
              <a:buAutoNum type="arabicPeriod"/>
            </a:pPr>
            <a:r>
              <a:rPr lang="en-US" altLang="zh-CN" sz="1400">
                <a:latin typeface="Microsoft YaHei UI"/>
                <a:ea typeface="Microsoft YaHei UI"/>
              </a:rPr>
              <a:t>Find the values of neighboring cells (from the flood array)</a:t>
            </a:r>
            <a:endParaRPr lang="en-US"/>
          </a:p>
          <a:p>
            <a:pPr marL="305435" indent="-305435">
              <a:buFont typeface="+mj-lt"/>
              <a:buAutoNum type="arabicPeriod"/>
            </a:pPr>
            <a:r>
              <a:rPr lang="en-US" altLang="zh-CN" sz="1400">
                <a:latin typeface="Microsoft YaHei UI"/>
                <a:ea typeface="Microsoft YaHei UI"/>
              </a:rPr>
              <a:t>Go to the neighboring cell with the least value.</a:t>
            </a:r>
          </a:p>
          <a:p>
            <a:pPr marL="305435" indent="-305435">
              <a:buFont typeface="+mj-lt"/>
              <a:buAutoNum type="arabicPeriod"/>
            </a:pPr>
            <a:r>
              <a:rPr lang="en-US" altLang="zh-CN" sz="1400">
                <a:latin typeface="Microsoft YaHei UI"/>
                <a:ea typeface="Microsoft YaHei UI"/>
              </a:rPr>
              <a:t>Detect left, right and front walls</a:t>
            </a:r>
          </a:p>
          <a:p>
            <a:pPr marL="305435" indent="-305435">
              <a:buFont typeface="Wingdings 2" panose="05020102010507070707" pitchFamily="18" charset="2"/>
              <a:buAutoNum type="arabicPeriod"/>
            </a:pPr>
            <a:r>
              <a:rPr lang="en-US" altLang="zh-CN" sz="1400">
                <a:latin typeface="Microsoft YaHei UI"/>
                <a:ea typeface="Microsoft YaHei UI"/>
              </a:rPr>
              <a:t>Update the newly found walls in the </a:t>
            </a:r>
            <a:r>
              <a:rPr lang="en-US" altLang="zh-CN" sz="1400" b="1">
                <a:latin typeface="Microsoft YaHei UI"/>
                <a:ea typeface="Microsoft YaHei UI"/>
              </a:rPr>
              <a:t>maze array</a:t>
            </a:r>
            <a:endParaRPr lang="en-US" altLang="zh-CN" sz="1400">
              <a:latin typeface="Microsoft YaHei UI"/>
              <a:ea typeface="Microsoft YaHei UI"/>
            </a:endParaRPr>
          </a:p>
          <a:p>
            <a:pPr marL="305435" indent="-305435">
              <a:buFont typeface="+mj-lt"/>
              <a:buAutoNum type="arabicPeriod"/>
            </a:pPr>
            <a:r>
              <a:rPr lang="en-US" altLang="zh-CN" sz="1400">
                <a:latin typeface="Microsoft YaHei UI"/>
                <a:ea typeface="Microsoft YaHei UI"/>
              </a:rPr>
              <a:t>If needed, perform the flood fill on the neighboring cells in the </a:t>
            </a:r>
            <a:r>
              <a:rPr lang="en-US" altLang="zh-CN" sz="1400" b="1">
                <a:latin typeface="Microsoft YaHei UI"/>
                <a:ea typeface="Microsoft YaHei UI"/>
              </a:rPr>
              <a:t>flood array</a:t>
            </a:r>
            <a:endParaRPr lang="en-US" altLang="zh-CN" sz="1400">
              <a:latin typeface="Microsoft YaHei UI"/>
              <a:ea typeface="Microsoft YaHei UI"/>
            </a:endParaRPr>
          </a:p>
          <a:p>
            <a:pPr marL="305435" indent="-305435">
              <a:buFont typeface="+mj-lt"/>
              <a:buAutoNum type="arabicPeriod"/>
            </a:pPr>
            <a:r>
              <a:rPr lang="en-US" altLang="zh-CN" sz="1400">
                <a:latin typeface="Microsoft YaHei UI"/>
                <a:ea typeface="Microsoft YaHei UI"/>
              </a:rPr>
              <a:t>Back to step 1 until the robot reaches the goal</a:t>
            </a:r>
            <a:endParaRPr lang="en-US" altLang="zh-CN" sz="1600"/>
          </a:p>
        </p:txBody>
      </p:sp>
      <p:pic>
        <p:nvPicPr>
          <p:cNvPr id="15" name="图片 2">
            <a:extLst>
              <a:ext uri="{FF2B5EF4-FFF2-40B4-BE49-F238E27FC236}">
                <a16:creationId xmlns:a16="http://schemas.microsoft.com/office/drawing/2014/main" id="{FE534338-BD79-AEF1-AD96-6EDBFA3DF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9597" y="4649691"/>
            <a:ext cx="3118020" cy="1875781"/>
          </a:xfrm>
          <a:prstGeom prst="rect">
            <a:avLst/>
          </a:prstGeom>
        </p:spPr>
      </p:pic>
    </p:spTree>
    <p:extLst>
      <p:ext uri="{BB962C8B-B14F-4D97-AF65-F5344CB8AC3E}">
        <p14:creationId xmlns:p14="http://schemas.microsoft.com/office/powerpoint/2010/main" val="92088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32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349900-05BE-F293-5532-7A51AF38F47C}"/>
              </a:ext>
            </a:extLst>
          </p:cNvPr>
          <p:cNvSpPr>
            <a:spLocks noGrp="1"/>
          </p:cNvSpPr>
          <p:nvPr>
            <p:ph type="title"/>
          </p:nvPr>
        </p:nvSpPr>
        <p:spPr>
          <a:xfrm>
            <a:off x="767857" y="933451"/>
            <a:ext cx="3031852" cy="950768"/>
          </a:xfrm>
        </p:spPr>
        <p:txBody>
          <a:bodyPr/>
          <a:lstStyle/>
          <a:p>
            <a:r>
              <a:rPr lang="en-US" altLang="zh-CN">
                <a:latin typeface="Microsoft YaHei UI"/>
                <a:ea typeface="Microsoft YaHei UI"/>
              </a:rPr>
              <a:t>Detect  WALLS</a:t>
            </a:r>
            <a:endParaRPr lang="zh-CN" altLang="en-US"/>
          </a:p>
        </p:txBody>
      </p:sp>
      <p:sp>
        <p:nvSpPr>
          <p:cNvPr id="4" name="文本占位符 3">
            <a:extLst>
              <a:ext uri="{FF2B5EF4-FFF2-40B4-BE49-F238E27FC236}">
                <a16:creationId xmlns:a16="http://schemas.microsoft.com/office/drawing/2014/main" id="{9DD8BD91-ABB4-F3EB-0CF1-FD434AFECE1D}"/>
              </a:ext>
            </a:extLst>
          </p:cNvPr>
          <p:cNvSpPr>
            <a:spLocks noGrp="1"/>
          </p:cNvSpPr>
          <p:nvPr>
            <p:ph type="body" sz="half" idx="2"/>
          </p:nvPr>
        </p:nvSpPr>
        <p:spPr>
          <a:xfrm>
            <a:off x="767857" y="2469181"/>
            <a:ext cx="3031852" cy="3953827"/>
          </a:xfrm>
        </p:spPr>
        <p:txBody>
          <a:bodyPr>
            <a:normAutofit/>
          </a:bodyPr>
          <a:lstStyle/>
          <a:p>
            <a:r>
              <a:rPr lang="en-US" altLang="zh-CN" sz="2000"/>
              <a:t>Use proximity sensors to detect surrounding walls</a:t>
            </a:r>
            <a:endParaRPr lang="zh-CN" altLang="en-US" sz="2000"/>
          </a:p>
        </p:txBody>
      </p:sp>
      <p:sp>
        <p:nvSpPr>
          <p:cNvPr id="5" name="日期占位符 4">
            <a:extLst>
              <a:ext uri="{FF2B5EF4-FFF2-40B4-BE49-F238E27FC236}">
                <a16:creationId xmlns:a16="http://schemas.microsoft.com/office/drawing/2014/main" id="{58A7B9A3-7C87-95E3-5C52-AC93C2A4B7DD}"/>
              </a:ext>
            </a:extLst>
          </p:cNvPr>
          <p:cNvSpPr>
            <a:spLocks noGrp="1"/>
          </p:cNvSpPr>
          <p:nvPr>
            <p:ph type="dt" sz="half" idx="10"/>
          </p:nvPr>
        </p:nvSpPr>
        <p:spPr/>
        <p:txBody>
          <a:bodyPr/>
          <a:lstStyle/>
          <a:p>
            <a:pPr rtl="0"/>
            <a:fld id="{D7791703-7779-4492-8183-3F96B27D2540}" type="datetime1">
              <a:rPr lang="zh-CN" altLang="en-US" smtClean="0"/>
              <a:t>2024/5/30</a:t>
            </a:fld>
            <a:endParaRPr lang="en-US"/>
          </a:p>
        </p:txBody>
      </p:sp>
      <p:pic>
        <p:nvPicPr>
          <p:cNvPr id="12" name="图片 11">
            <a:extLst>
              <a:ext uri="{FF2B5EF4-FFF2-40B4-BE49-F238E27FC236}">
                <a16:creationId xmlns:a16="http://schemas.microsoft.com/office/drawing/2014/main" id="{499530A5-FFEB-A6D7-6A61-1E22815BF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697" y="2539831"/>
            <a:ext cx="3123766" cy="2220079"/>
          </a:xfrm>
          <a:prstGeom prst="rect">
            <a:avLst/>
          </a:prstGeom>
        </p:spPr>
      </p:pic>
      <p:sp>
        <p:nvSpPr>
          <p:cNvPr id="3" name="文本框 2">
            <a:extLst>
              <a:ext uri="{FF2B5EF4-FFF2-40B4-BE49-F238E27FC236}">
                <a16:creationId xmlns:a16="http://schemas.microsoft.com/office/drawing/2014/main" id="{F86FC9C4-E26C-45A0-A07E-76328B3A0EC5}"/>
              </a:ext>
            </a:extLst>
          </p:cNvPr>
          <p:cNvSpPr txBox="1"/>
          <p:nvPr/>
        </p:nvSpPr>
        <p:spPr>
          <a:xfrm>
            <a:off x="7950301" y="2162715"/>
            <a:ext cx="3589352" cy="615553"/>
          </a:xfrm>
          <a:prstGeom prst="rect">
            <a:avLst/>
          </a:prstGeom>
          <a:noFill/>
        </p:spPr>
        <p:txBody>
          <a:bodyPr wrap="square" rtlCol="0">
            <a:spAutoFit/>
          </a:bodyPr>
          <a:lstStyle/>
          <a:p>
            <a:r>
              <a:rPr lang="en-US" altLang="zh-CN" sz="1600"/>
              <a:t>Proximity sensor detect 16 wall states:</a:t>
            </a:r>
          </a:p>
          <a:p>
            <a:endParaRPr lang="en-US" altLang="zh-CN"/>
          </a:p>
        </p:txBody>
      </p:sp>
      <p:pic>
        <p:nvPicPr>
          <p:cNvPr id="11" name="图片 10">
            <a:extLst>
              <a:ext uri="{FF2B5EF4-FFF2-40B4-BE49-F238E27FC236}">
                <a16:creationId xmlns:a16="http://schemas.microsoft.com/office/drawing/2014/main" id="{643A7D62-FA98-7C8C-2901-70B9BCC9CFC4}"/>
              </a:ext>
            </a:extLst>
          </p:cNvPr>
          <p:cNvPicPr>
            <a:picLocks noChangeAspect="1"/>
          </p:cNvPicPr>
          <p:nvPr/>
        </p:nvPicPr>
        <p:blipFill rotWithShape="1">
          <a:blip r:embed="rId3"/>
          <a:srcRect r="24695"/>
          <a:stretch/>
        </p:blipFill>
        <p:spPr>
          <a:xfrm>
            <a:off x="4634712" y="2227413"/>
            <a:ext cx="2905206" cy="2844917"/>
          </a:xfrm>
          <a:prstGeom prst="rect">
            <a:avLst/>
          </a:prstGeom>
        </p:spPr>
      </p:pic>
    </p:spTree>
    <p:extLst>
      <p:ext uri="{BB962C8B-B14F-4D97-AF65-F5344CB8AC3E}">
        <p14:creationId xmlns:p14="http://schemas.microsoft.com/office/powerpoint/2010/main" val="1638033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2C6F5-F687-A9A3-7E24-F2D0A8F932FC}"/>
              </a:ext>
            </a:extLst>
          </p:cNvPr>
          <p:cNvSpPr>
            <a:spLocks noGrp="1"/>
          </p:cNvSpPr>
          <p:nvPr>
            <p:ph type="title"/>
          </p:nvPr>
        </p:nvSpPr>
        <p:spPr>
          <a:xfrm>
            <a:off x="767857" y="933450"/>
            <a:ext cx="3031852" cy="1722419"/>
          </a:xfrm>
        </p:spPr>
        <p:txBody>
          <a:bodyPr vert="horz" lIns="91440" tIns="45720" rIns="91440" bIns="45720" rtlCol="0" anchor="b">
            <a:normAutofit/>
          </a:bodyPr>
          <a:lstStyle/>
          <a:p>
            <a:r>
              <a:rPr lang="en-US"/>
              <a:t>Moving The Robot</a:t>
            </a:r>
          </a:p>
        </p:txBody>
      </p:sp>
      <p:sp>
        <p:nvSpPr>
          <p:cNvPr id="8" name="Text Placeholder 3">
            <a:extLst>
              <a:ext uri="{FF2B5EF4-FFF2-40B4-BE49-F238E27FC236}">
                <a16:creationId xmlns:a16="http://schemas.microsoft.com/office/drawing/2014/main" id="{5BDDB51B-F8BF-95EE-1E6B-0437110B4D55}"/>
              </a:ext>
            </a:extLst>
          </p:cNvPr>
          <p:cNvSpPr>
            <a:spLocks noGrp="1"/>
          </p:cNvSpPr>
          <p:nvPr>
            <p:ph type="body" sz="half" idx="2"/>
          </p:nvPr>
        </p:nvSpPr>
        <p:spPr>
          <a:xfrm>
            <a:off x="767857" y="2836654"/>
            <a:ext cx="3031852" cy="3001392"/>
          </a:xfrm>
        </p:spPr>
        <p:txBody>
          <a:bodyPr/>
          <a:lstStyle/>
          <a:p>
            <a:endParaRPr lang="en-US"/>
          </a:p>
        </p:txBody>
      </p:sp>
      <p:sp>
        <p:nvSpPr>
          <p:cNvPr id="5" name="Date Placeholder 4">
            <a:extLst>
              <a:ext uri="{FF2B5EF4-FFF2-40B4-BE49-F238E27FC236}">
                <a16:creationId xmlns:a16="http://schemas.microsoft.com/office/drawing/2014/main" id="{A2D7F58F-B7AA-EEDA-DEA1-7A0E101A38BB}"/>
              </a:ext>
            </a:extLst>
          </p:cNvPr>
          <p:cNvSpPr>
            <a:spLocks noGrp="1"/>
          </p:cNvSpPr>
          <p:nvPr>
            <p:ph type="dt" sz="half" idx="10"/>
          </p:nvPr>
        </p:nvSpPr>
        <p:spPr>
          <a:xfrm>
            <a:off x="7605951" y="6456916"/>
            <a:ext cx="2844799" cy="365125"/>
          </a:xfrm>
        </p:spPr>
        <p:txBody>
          <a:bodyPr anchor="ctr">
            <a:normAutofit/>
          </a:bodyPr>
          <a:lstStyle/>
          <a:p>
            <a:pPr rtl="0">
              <a:spcAft>
                <a:spcPts val="600"/>
              </a:spcAft>
            </a:pPr>
            <a:fld id="{D7791703-7779-4492-8183-3F96B27D2540}" type="datetime1">
              <a:rPr lang="zh-CN" altLang="en-US" smtClean="0"/>
              <a:pPr rtl="0">
                <a:spcAft>
                  <a:spcPts val="600"/>
                </a:spcAft>
              </a:pPr>
              <a:t>2024/5/30</a:t>
            </a:fld>
            <a:endParaRPr lang="en-US"/>
          </a:p>
        </p:txBody>
      </p:sp>
      <p:graphicFrame>
        <p:nvGraphicFramePr>
          <p:cNvPr id="9" name="Content Placeholder 2">
            <a:extLst>
              <a:ext uri="{FF2B5EF4-FFF2-40B4-BE49-F238E27FC236}">
                <a16:creationId xmlns:a16="http://schemas.microsoft.com/office/drawing/2014/main" id="{147AF755-F1C7-5840-AB46-E6D83E16BE58}"/>
              </a:ext>
            </a:extLst>
          </p:cNvPr>
          <p:cNvGraphicFramePr>
            <a:graphicFrameLocks noGrp="1"/>
          </p:cNvGraphicFramePr>
          <p:nvPr>
            <p:ph idx="1"/>
            <p:extLst>
              <p:ext uri="{D42A27DB-BD31-4B8C-83A1-F6EECF244321}">
                <p14:modId xmlns:p14="http://schemas.microsoft.com/office/powerpoint/2010/main" val="1529693328"/>
              </p:ext>
            </p:extLst>
          </p:nvPr>
        </p:nvGraphicFramePr>
        <p:xfrm>
          <a:off x="4900928" y="1179829"/>
          <a:ext cx="6650991" cy="4658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3892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348B-4626-4CCB-0403-7A2089B5B41F}"/>
              </a:ext>
            </a:extLst>
          </p:cNvPr>
          <p:cNvSpPr>
            <a:spLocks noGrp="1"/>
          </p:cNvSpPr>
          <p:nvPr>
            <p:ph type="title"/>
          </p:nvPr>
        </p:nvSpPr>
        <p:spPr/>
        <p:txBody>
          <a:bodyPr/>
          <a:lstStyle/>
          <a:p>
            <a:r>
              <a:rPr lang="en-US">
                <a:latin typeface="Microsoft YaHei UI"/>
                <a:ea typeface="Microsoft YaHei UI"/>
              </a:rPr>
              <a:t>Odometry</a:t>
            </a:r>
            <a:endParaRPr lang="en-US"/>
          </a:p>
        </p:txBody>
      </p:sp>
      <p:sp>
        <p:nvSpPr>
          <p:cNvPr id="5" name="Date Placeholder 4">
            <a:extLst>
              <a:ext uri="{FF2B5EF4-FFF2-40B4-BE49-F238E27FC236}">
                <a16:creationId xmlns:a16="http://schemas.microsoft.com/office/drawing/2014/main" id="{C49128EA-EC23-AC28-DAD6-A642CB01B7B8}"/>
              </a:ext>
            </a:extLst>
          </p:cNvPr>
          <p:cNvSpPr>
            <a:spLocks noGrp="1"/>
          </p:cNvSpPr>
          <p:nvPr>
            <p:ph type="dt" sz="half" idx="10"/>
          </p:nvPr>
        </p:nvSpPr>
        <p:spPr/>
        <p:txBody>
          <a:bodyPr/>
          <a:lstStyle/>
          <a:p>
            <a:pPr rtl="0"/>
            <a:fld id="{D7791703-7779-4492-8183-3F96B27D2540}" type="datetime1">
              <a:rPr lang="zh-CN" altLang="en-US" smtClean="0"/>
              <a:t>2024/5/30</a:t>
            </a:fld>
            <a:endParaRPr lang="en-US"/>
          </a:p>
        </p:txBody>
      </p:sp>
      <p:sp>
        <p:nvSpPr>
          <p:cNvPr id="6" name="TextBox 5">
            <a:extLst>
              <a:ext uri="{FF2B5EF4-FFF2-40B4-BE49-F238E27FC236}">
                <a16:creationId xmlns:a16="http://schemas.microsoft.com/office/drawing/2014/main" id="{3B581840-4066-052D-F92C-3FDA030E7A5F}"/>
              </a:ext>
            </a:extLst>
          </p:cNvPr>
          <p:cNvSpPr txBox="1"/>
          <p:nvPr/>
        </p:nvSpPr>
        <p:spPr>
          <a:xfrm>
            <a:off x="1790712" y="499201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Odometry coordinates</a:t>
            </a:r>
          </a:p>
        </p:txBody>
      </p:sp>
      <p:sp>
        <p:nvSpPr>
          <p:cNvPr id="7" name="TextBox 6">
            <a:extLst>
              <a:ext uri="{FF2B5EF4-FFF2-40B4-BE49-F238E27FC236}">
                <a16:creationId xmlns:a16="http://schemas.microsoft.com/office/drawing/2014/main" id="{9665F5CD-9CF1-F0B7-DB83-DC128429458D}"/>
              </a:ext>
            </a:extLst>
          </p:cNvPr>
          <p:cNvSpPr txBox="1"/>
          <p:nvPr/>
        </p:nvSpPr>
        <p:spPr>
          <a:xfrm>
            <a:off x="7653079" y="499201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Maze coordinates</a:t>
            </a:r>
          </a:p>
        </p:txBody>
      </p:sp>
      <p:pic>
        <p:nvPicPr>
          <p:cNvPr id="9" name="Picture 8" descr="Symbol data matrix Vector Icons free download in SVG, PNG Format">
            <a:extLst>
              <a:ext uri="{FF2B5EF4-FFF2-40B4-BE49-F238E27FC236}">
                <a16:creationId xmlns:a16="http://schemas.microsoft.com/office/drawing/2014/main" id="{3A537807-64DB-489D-A8F8-5A0684B58E3B}"/>
              </a:ext>
            </a:extLst>
          </p:cNvPr>
          <p:cNvPicPr>
            <a:picLocks noChangeAspect="1"/>
          </p:cNvPicPr>
          <p:nvPr/>
        </p:nvPicPr>
        <p:blipFill>
          <a:blip r:embed="rId2"/>
          <a:stretch>
            <a:fillRect/>
          </a:stretch>
        </p:blipFill>
        <p:spPr>
          <a:xfrm>
            <a:off x="7768806" y="2251494"/>
            <a:ext cx="2513131" cy="2534728"/>
          </a:xfrm>
          <a:prstGeom prst="rect">
            <a:avLst/>
          </a:prstGeom>
        </p:spPr>
      </p:pic>
      <p:pic>
        <p:nvPicPr>
          <p:cNvPr id="11" name="Picture 10" descr="coordinates line icon 27580722 Vector Art at Vecteezy">
            <a:extLst>
              <a:ext uri="{FF2B5EF4-FFF2-40B4-BE49-F238E27FC236}">
                <a16:creationId xmlns:a16="http://schemas.microsoft.com/office/drawing/2014/main" id="{B1E518B5-7239-D826-55D7-0BE5D855A736}"/>
              </a:ext>
            </a:extLst>
          </p:cNvPr>
          <p:cNvPicPr>
            <a:picLocks noChangeAspect="1"/>
          </p:cNvPicPr>
          <p:nvPr/>
        </p:nvPicPr>
        <p:blipFill rotWithShape="1">
          <a:blip r:embed="rId3"/>
          <a:srcRect r="1435" b="861"/>
          <a:stretch/>
        </p:blipFill>
        <p:spPr>
          <a:xfrm>
            <a:off x="1924410" y="2309003"/>
            <a:ext cx="2473594" cy="2487997"/>
          </a:xfrm>
          <a:prstGeom prst="rect">
            <a:avLst/>
          </a:prstGeom>
        </p:spPr>
      </p:pic>
      <p:sp>
        <p:nvSpPr>
          <p:cNvPr id="12" name="Arrow: Left-Right 11">
            <a:extLst>
              <a:ext uri="{FF2B5EF4-FFF2-40B4-BE49-F238E27FC236}">
                <a16:creationId xmlns:a16="http://schemas.microsoft.com/office/drawing/2014/main" id="{9FD044ED-B34E-A972-E393-22ADF9A92DC6}"/>
              </a:ext>
            </a:extLst>
          </p:cNvPr>
          <p:cNvSpPr/>
          <p:nvPr/>
        </p:nvSpPr>
        <p:spPr>
          <a:xfrm>
            <a:off x="5238321" y="3272575"/>
            <a:ext cx="1714500" cy="413348"/>
          </a:xfrm>
          <a:prstGeom prst="lef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391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4B9E9-202F-9939-9E1A-FB5C8392C3A0}"/>
              </a:ext>
            </a:extLst>
          </p:cNvPr>
          <p:cNvSpPr>
            <a:spLocks noGrp="1"/>
          </p:cNvSpPr>
          <p:nvPr>
            <p:ph type="title"/>
          </p:nvPr>
        </p:nvSpPr>
        <p:spPr/>
        <p:txBody>
          <a:bodyPr/>
          <a:lstStyle/>
          <a:p>
            <a:r>
              <a:rPr lang="en-US">
                <a:latin typeface="Microsoft YaHei UI"/>
                <a:ea typeface="Microsoft YaHei UI"/>
              </a:rPr>
              <a:t>ODOMETRY</a:t>
            </a:r>
            <a:endParaRPr lang="en-US" b="0">
              <a:solidFill>
                <a:srgbClr val="000000"/>
              </a:solidFill>
              <a:latin typeface="Microsoft YaHei UI"/>
              <a:ea typeface="Microsoft YaHei UI"/>
            </a:endParaRPr>
          </a:p>
        </p:txBody>
      </p:sp>
      <p:pic>
        <p:nvPicPr>
          <p:cNvPr id="7" name="Picture 2" descr="Le robot Thymio en cycle 3 – Productions M1 Vannes &amp; Lorient">
            <a:extLst>
              <a:ext uri="{FF2B5EF4-FFF2-40B4-BE49-F238E27FC236}">
                <a16:creationId xmlns:a16="http://schemas.microsoft.com/office/drawing/2014/main" id="{14650A7F-6433-D23B-B229-3190D8F5C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179" y="3235505"/>
            <a:ext cx="2766443" cy="2766443"/>
          </a:xfrm>
          <a:prstGeom prst="rect">
            <a:avLst/>
          </a:prstGeom>
          <a:noFill/>
          <a:effectLst>
            <a:softEdge rad="355600"/>
          </a:effectLst>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2E124578-8F52-BCB5-0450-C8ED0E289069}"/>
              </a:ext>
            </a:extLst>
          </p:cNvPr>
          <p:cNvSpPr>
            <a:spLocks noGrp="1"/>
          </p:cNvSpPr>
          <p:nvPr>
            <p:ph type="dt" sz="half" idx="10"/>
          </p:nvPr>
        </p:nvSpPr>
        <p:spPr/>
        <p:txBody>
          <a:bodyPr/>
          <a:lstStyle/>
          <a:p>
            <a:pPr rtl="0"/>
            <a:fld id="{F24FFC25-0C05-49C8-B150-3CF6B89B5C55}" type="datetime1">
              <a:rPr lang="zh-CN" altLang="en-US" smtClean="0"/>
              <a:t>2024/5/30</a:t>
            </a:fld>
            <a:endParaRPr lang="en-US"/>
          </a:p>
        </p:txBody>
      </p:sp>
      <p:pic>
        <p:nvPicPr>
          <p:cNvPr id="10" name="Content Placeholder 9">
            <a:extLst>
              <a:ext uri="{FF2B5EF4-FFF2-40B4-BE49-F238E27FC236}">
                <a16:creationId xmlns:a16="http://schemas.microsoft.com/office/drawing/2014/main" id="{EED3C92F-1F4C-DFCD-74D3-41709F23C28D}"/>
              </a:ext>
            </a:extLst>
          </p:cNvPr>
          <p:cNvPicPr>
            <a:picLocks noGrp="1" noChangeAspect="1"/>
          </p:cNvPicPr>
          <p:nvPr>
            <p:ph idx="1"/>
          </p:nvPr>
        </p:nvPicPr>
        <p:blipFill>
          <a:blip r:embed="rId3"/>
          <a:stretch>
            <a:fillRect/>
          </a:stretch>
        </p:blipFill>
        <p:spPr>
          <a:xfrm>
            <a:off x="5058727" y="2200684"/>
            <a:ext cx="2070950" cy="2070950"/>
          </a:xfrm>
        </p:spPr>
      </p:pic>
      <p:sp>
        <p:nvSpPr>
          <p:cNvPr id="11" name="TextBox 10">
            <a:extLst>
              <a:ext uri="{FF2B5EF4-FFF2-40B4-BE49-F238E27FC236}">
                <a16:creationId xmlns:a16="http://schemas.microsoft.com/office/drawing/2014/main" id="{653B55FE-2944-96BF-297E-816CE0A561B8}"/>
              </a:ext>
            </a:extLst>
          </p:cNvPr>
          <p:cNvSpPr txBox="1"/>
          <p:nvPr/>
        </p:nvSpPr>
        <p:spPr>
          <a:xfrm rot="20580000">
            <a:off x="4919864" y="3753462"/>
            <a:ext cx="27748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2" name="TextBox 11">
            <a:extLst>
              <a:ext uri="{FF2B5EF4-FFF2-40B4-BE49-F238E27FC236}">
                <a16:creationId xmlns:a16="http://schemas.microsoft.com/office/drawing/2014/main" id="{262856FF-538F-E643-1EB1-C50BBD1AFCA3}"/>
              </a:ext>
            </a:extLst>
          </p:cNvPr>
          <p:cNvSpPr txBox="1"/>
          <p:nvPr/>
        </p:nvSpPr>
        <p:spPr>
          <a:xfrm rot="840000">
            <a:off x="7202268" y="3875669"/>
            <a:ext cx="27748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3" name="TextBox 12">
            <a:extLst>
              <a:ext uri="{FF2B5EF4-FFF2-40B4-BE49-F238E27FC236}">
                <a16:creationId xmlns:a16="http://schemas.microsoft.com/office/drawing/2014/main" id="{B84FF4EA-6E41-9564-9E20-97E8455FA91D}"/>
              </a:ext>
            </a:extLst>
          </p:cNvPr>
          <p:cNvSpPr txBox="1"/>
          <p:nvPr/>
        </p:nvSpPr>
        <p:spPr>
          <a:xfrm rot="300000">
            <a:off x="7173513" y="3156800"/>
            <a:ext cx="27748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Tree>
    <p:extLst>
      <p:ext uri="{BB962C8B-B14F-4D97-AF65-F5344CB8AC3E}">
        <p14:creationId xmlns:p14="http://schemas.microsoft.com/office/powerpoint/2010/main" val="3564358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F534-DC07-D1E7-8758-849D9A0994C3}"/>
              </a:ext>
            </a:extLst>
          </p:cNvPr>
          <p:cNvSpPr>
            <a:spLocks noGrp="1"/>
          </p:cNvSpPr>
          <p:nvPr>
            <p:ph type="title"/>
          </p:nvPr>
        </p:nvSpPr>
        <p:spPr/>
        <p:txBody>
          <a:bodyPr/>
          <a:lstStyle/>
          <a:p>
            <a:r>
              <a:rPr lang="en-US">
                <a:latin typeface="Microsoft YaHei UI"/>
                <a:ea typeface="Microsoft YaHei UI"/>
              </a:rPr>
              <a:t>Improving Odometry and Navigation</a:t>
            </a:r>
            <a:endParaRPr lang="en-US"/>
          </a:p>
        </p:txBody>
      </p:sp>
      <p:sp>
        <p:nvSpPr>
          <p:cNvPr id="4" name="Date Placeholder 3">
            <a:extLst>
              <a:ext uri="{FF2B5EF4-FFF2-40B4-BE49-F238E27FC236}">
                <a16:creationId xmlns:a16="http://schemas.microsoft.com/office/drawing/2014/main" id="{798189A5-F8C3-BBBC-B997-562EF2A9AB1B}"/>
              </a:ext>
            </a:extLst>
          </p:cNvPr>
          <p:cNvSpPr>
            <a:spLocks noGrp="1"/>
          </p:cNvSpPr>
          <p:nvPr>
            <p:ph type="dt" sz="half" idx="10"/>
          </p:nvPr>
        </p:nvSpPr>
        <p:spPr/>
        <p:txBody>
          <a:bodyPr/>
          <a:lstStyle/>
          <a:p>
            <a:pPr rtl="0"/>
            <a:fld id="{F24FFC25-0C05-49C8-B150-3CF6B89B5C55}" type="datetime1">
              <a:rPr lang="zh-CN" altLang="en-US" smtClean="0"/>
              <a:t>2024/5/30</a:t>
            </a:fld>
            <a:endParaRPr lang="en-US"/>
          </a:p>
        </p:txBody>
      </p:sp>
      <p:pic>
        <p:nvPicPr>
          <p:cNvPr id="6" name="Content Placeholder 5" descr="A maze with red squares and a blue square&#10;&#10;Description automatically generated">
            <a:extLst>
              <a:ext uri="{FF2B5EF4-FFF2-40B4-BE49-F238E27FC236}">
                <a16:creationId xmlns:a16="http://schemas.microsoft.com/office/drawing/2014/main" id="{A00CF159-2B0E-EAF1-41AA-3C319E8E6763}"/>
              </a:ext>
            </a:extLst>
          </p:cNvPr>
          <p:cNvPicPr>
            <a:picLocks noChangeAspect="1"/>
          </p:cNvPicPr>
          <p:nvPr/>
        </p:nvPicPr>
        <p:blipFill>
          <a:blip r:embed="rId2"/>
          <a:stretch>
            <a:fillRect/>
          </a:stretch>
        </p:blipFill>
        <p:spPr>
          <a:xfrm>
            <a:off x="4023558" y="2053318"/>
            <a:ext cx="4141286" cy="4137692"/>
          </a:xfrm>
          <a:prstGeom prst="rect">
            <a:avLst/>
          </a:prstGeom>
        </p:spPr>
      </p:pic>
    </p:spTree>
    <p:extLst>
      <p:ext uri="{BB962C8B-B14F-4D97-AF65-F5344CB8AC3E}">
        <p14:creationId xmlns:p14="http://schemas.microsoft.com/office/powerpoint/2010/main" val="396378751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{5E50E22F-23D6-4607-BD2B-556AD559959F}tf33552983_win32</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DividendVTI</vt:lpstr>
      <vt:lpstr>Maze solver</vt:lpstr>
      <vt:lpstr>Micromouse maze solver</vt:lpstr>
      <vt:lpstr>Program mechanism</vt:lpstr>
      <vt:lpstr>Flood Fill Algorithm</vt:lpstr>
      <vt:lpstr>Detect  WALLS</vt:lpstr>
      <vt:lpstr>Moving The Robot</vt:lpstr>
      <vt:lpstr>Odometry</vt:lpstr>
      <vt:lpstr>ODOMETRY</vt:lpstr>
      <vt:lpstr>Improving Odometry and Navigation</vt:lpstr>
      <vt:lpstr>Improving Odometry and Navigation</vt:lpstr>
      <vt:lpstr>PowerPoint Presentation</vt:lpstr>
      <vt:lpstr>PowerPoint Presentation</vt:lpstr>
      <vt:lpstr>PowerPoint Presentation</vt:lpstr>
      <vt:lpstr>Using the camera</vt:lpstr>
      <vt:lpstr>Using the camera</vt:lpstr>
      <vt:lpstr>Using the Camera</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Maze solver</dc:title>
  <dc:creator>Aki Lin</dc:creator>
  <cp:revision>5</cp:revision>
  <dcterms:created xsi:type="dcterms:W3CDTF">2024-05-06T17:48:37Z</dcterms:created>
  <dcterms:modified xsi:type="dcterms:W3CDTF">2024-05-30T20:25:29Z</dcterms:modified>
</cp:coreProperties>
</file>